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4"/>
  </p:notesMasterIdLst>
  <p:handoutMasterIdLst>
    <p:handoutMasterId r:id="rId55"/>
  </p:handoutMasterIdLst>
  <p:sldIdLst>
    <p:sldId id="256" r:id="rId5"/>
    <p:sldId id="258" r:id="rId6"/>
    <p:sldId id="259" r:id="rId7"/>
    <p:sldId id="260" r:id="rId8"/>
    <p:sldId id="261" r:id="rId9"/>
    <p:sldId id="263" r:id="rId10"/>
    <p:sldId id="293" r:id="rId11"/>
    <p:sldId id="294" r:id="rId12"/>
    <p:sldId id="307" r:id="rId13"/>
    <p:sldId id="308" r:id="rId14"/>
    <p:sldId id="309" r:id="rId15"/>
    <p:sldId id="311" r:id="rId16"/>
    <p:sldId id="310" r:id="rId17"/>
    <p:sldId id="312" r:id="rId18"/>
    <p:sldId id="264" r:id="rId19"/>
    <p:sldId id="262" r:id="rId20"/>
    <p:sldId id="286" r:id="rId21"/>
    <p:sldId id="287" r:id="rId22"/>
    <p:sldId id="313" r:id="rId23"/>
    <p:sldId id="288" r:id="rId24"/>
    <p:sldId id="302" r:id="rId25"/>
    <p:sldId id="303" r:id="rId26"/>
    <p:sldId id="272" r:id="rId27"/>
    <p:sldId id="271" r:id="rId28"/>
    <p:sldId id="268" r:id="rId29"/>
    <p:sldId id="300" r:id="rId30"/>
    <p:sldId id="273" r:id="rId31"/>
    <p:sldId id="301" r:id="rId32"/>
    <p:sldId id="306" r:id="rId33"/>
    <p:sldId id="267" r:id="rId34"/>
    <p:sldId id="274" r:id="rId35"/>
    <p:sldId id="276" r:id="rId36"/>
    <p:sldId id="278" r:id="rId37"/>
    <p:sldId id="279" r:id="rId38"/>
    <p:sldId id="280" r:id="rId39"/>
    <p:sldId id="281" r:id="rId40"/>
    <p:sldId id="283" r:id="rId41"/>
    <p:sldId id="291" r:id="rId42"/>
    <p:sldId id="284" r:id="rId43"/>
    <p:sldId id="289" r:id="rId44"/>
    <p:sldId id="290" r:id="rId45"/>
    <p:sldId id="314" r:id="rId46"/>
    <p:sldId id="305" r:id="rId47"/>
    <p:sldId id="277" r:id="rId48"/>
    <p:sldId id="299" r:id="rId49"/>
    <p:sldId id="295" r:id="rId50"/>
    <p:sldId id="298" r:id="rId51"/>
    <p:sldId id="296" r:id="rId52"/>
    <p:sldId id="292" r:id="rId5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7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492" autoAdjust="0"/>
  </p:normalViewPr>
  <p:slideViewPr>
    <p:cSldViewPr>
      <p:cViewPr varScale="1">
        <p:scale>
          <a:sx n="117" d="100"/>
          <a:sy n="117" d="100"/>
        </p:scale>
        <p:origin x="354" y="10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71"/>
    </p:cViewPr>
  </p:sorter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t>9/14/2023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t>9/14/2023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/>
          <a:lstStyle/>
          <a:p>
            <a:fld id="{A7209051-6E81-43E8-9099-FF6A0C3DCFE8}" type="datetime1">
              <a:rPr lang="en-US"/>
              <a:t>9/14/2023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/>
          <a:lstStyle/>
          <a:p>
            <a:fld id="{34C99D79-8A4B-4031-B1E0-AF26F8EDF2B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/>
          <a:lstStyle/>
          <a:p>
            <a:fld id="{EDCEAB04-7709-4C1E-A61A-74684A0170FC}" type="datetime1">
              <a:rPr lang="en-US"/>
              <a:t>9/14/2023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/>
          <a:lstStyle/>
          <a:p>
            <a:fld id="{34C99D79-8A4B-4031-B1E0-AF26F8EDF2B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/>
          <a:lstStyle/>
          <a:p>
            <a:fld id="{0C79BD0D-E0B1-4CED-AC65-708AC79EB9CD}" type="datetime1">
              <a:rPr lang="en-US"/>
              <a:t>9/14/2023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/>
          <a:lstStyle/>
          <a:p>
            <a:fld id="{34C99D79-8A4B-4031-B1E0-AF26F8EDF2B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914400"/>
          </a:xfrm>
        </p:spPr>
        <p:txBody>
          <a:bodyPr anchor="ctr"/>
          <a:lstStyle>
            <a:lvl1pPr>
              <a:defRPr b="1"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219200"/>
            <a:ext cx="9751060" cy="4572000"/>
          </a:xfrm>
        </p:spPr>
        <p:txBody>
          <a:bodyPr>
            <a:normAutofit/>
          </a:bodyPr>
          <a:lstStyle>
            <a:lvl1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/>
          <a:lstStyle/>
          <a:p>
            <a:fld id="{977EDB99-15BC-4479-BAC5-1E502E66917A}" type="datetime1">
              <a:rPr lang="en-US"/>
              <a:t>9/14/2023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/>
          <a:lstStyle/>
          <a:p>
            <a:fld id="{34C99D79-8A4B-4031-B1E0-AF26F8EDF2B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/>
          <a:lstStyle/>
          <a:p>
            <a:fld id="{4067C2A3-CD19-48AB-9F64-ECCF75182EDD}" type="datetime1">
              <a:rPr lang="en-US"/>
              <a:t>9/14/2023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/>
          <a:lstStyle/>
          <a:p>
            <a:fld id="{34C99D79-8A4B-4031-B1E0-AF26F8EDF2B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/>
          <a:lstStyle/>
          <a:p>
            <a:fld id="{0363E8C1-7C87-4705-AB97-8CD17D208E3F}" type="datetime1">
              <a:rPr lang="en-US"/>
              <a:t>9/14/2023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/>
          <a:lstStyle/>
          <a:p>
            <a:fld id="{34C99D79-8A4B-4031-B1E0-AF26F8EDF2B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/>
          <a:lstStyle/>
          <a:p>
            <a:fld id="{E20C624E-DF92-4841-B9B9-DD11AA239B85}" type="datetime1">
              <a:rPr lang="en-US"/>
              <a:t>9/14/2023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/>
          <a:lstStyle/>
          <a:p>
            <a:fld id="{34C99D79-8A4B-4031-B1E0-AF26F8EDF2B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/>
          <a:lstStyle/>
          <a:p>
            <a:fld id="{FBDA3AE1-4360-4D5B-BDBC-656B872DD533}" type="datetime1">
              <a:rPr lang="en-US"/>
              <a:t>9/14/2023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/>
          <a:lstStyle/>
          <a:p>
            <a:fld id="{34C99D79-8A4B-4031-B1E0-AF26F8EDF2B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/>
          <a:lstStyle/>
          <a:p>
            <a:fld id="{20990708-46A4-4851-883E-8DFB8939107E}" type="datetime1">
              <a:rPr lang="en-US"/>
              <a:t>9/14/2023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/>
          <a:lstStyle/>
          <a:p>
            <a:fld id="{34C99D79-8A4B-4031-B1E0-AF26F8EDF2B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/>
          <a:lstStyle/>
          <a:p>
            <a:fld id="{AE88EFFC-86AE-4294-A319-CAFC2651994B}" type="datetime1">
              <a:rPr lang="en-US"/>
              <a:t>9/14/2023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/>
          <a:lstStyle/>
          <a:p>
            <a:fld id="{34C99D79-8A4B-4031-B1E0-AF26F8EDF2B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googlenest/answer/7030379" TargetMode="External"/><Relationship Id="rId2" Type="http://schemas.openxmlformats.org/officeDocument/2006/relationships/hyperlink" Target="https://support.google.com/googlenest/answer/7309433?hl=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HcpFziNFXY&amp;t=36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ish.allrecipes.com/alexa/" TargetMode="External"/><Relationship Id="rId2" Type="http://schemas.openxmlformats.org/officeDocument/2006/relationships/hyperlink" Target="https://www.foodnetwork.com/fn-dish/recipes/2019/12/food-network-kitchen-app-on-amazon-device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amazon.com/Outlet-Extender-Protector-Adapter-Control/dp/B08HLS2B32/ref=sr_1_6?dchild=1&amp;keywords=wifi%2Bsurge%2Bprotector&amp;qid=1634241690&amp;s=hi&amp;sr=1-6&amp;th=1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amazon.com/Assistant-Controlled-Google-Enabled-Vacation/dp/B07XZT24B8/ref=sr_1_4?hvadid=557248804707&amp;hvdev=c&amp;hvlocphy=9031166&amp;hvnetw=g&amp;hvqmt=e&amp;hvrand=13891292693439061530&amp;hvtargid=kwd-810945796300&amp;hydadcr=12694_13366234&amp;keywords=wyze%2Bsmart%2Bplug&amp;qid=1694500692&amp;sr=8-4&amp;th=1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amazon.com/Smarter-iCoffee-Grinder-Customized-SMARTERCOFFEE/dp/B08PCVTZJS/ref=asc_df_B08PCVTZJS/?tag=hyprod-20&amp;linkCode=df0&amp;hvadid=475811810089&amp;hvpos=&amp;hvnetw=g&amp;hvrand=18390274567581450325&amp;hvpone=&amp;hvptwo=&amp;hvqmt=&amp;hvdev=c&amp;hvdvcmdl=&amp;hvlocint=&amp;hvlocphy=1013647&amp;hvtargid=pla-1072710746122&amp;psc=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hyperlink" Target="https://www.spinn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amazon.com/Korex-Assistant-Protection-Controlled-Smartphone/dp/B08MVRFBNN/ref=sr_1_11_sspa?crid=3T1OXUSZ58MGG&amp;keywords=wifi+electric+kettle&amp;qid=1694501844&amp;sprefix=wifi+electric+kettle%2Caps%2C150&amp;sr=8-11-spons&amp;ufe=app_do%3Aamzn1.fos.18ed3cb5-28d5-4975-8bc7-93deae8f9840&amp;sp_csd=d2lkZ2V0TmFtZT1zcF9tdGY&amp;psc=1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amazon.com/Ember-Temperature-Controlled-Espresso-Based-Cappuccinos/dp/B09GCMTS6X/ref=pd_lpo_1?pd_rd_w=d1k9U&amp;content-id=amzn1.sym.116f529c-aa4d-4763-b2b6-4d614ec7dc00&amp;pf_rd_p=116f529c-aa4d-4763-b2b6-4d614ec7dc00&amp;pf_rd_r=EN8S14N4X6EPWT2MK3NM&amp;pd_rd_wg=KTqKB&amp;pd_rd_r=d9c17190-1deb-4172-9c1e-af58914d96aa&amp;pd_rd_i=B09GCMTS6X&amp;th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amazon.com/Bartesian-55300-Premium-Cocktail-Maker/dp/B07PJ5Q943/ref=sr_1_2?dchild=1&amp;keywords=bartesian+premium+cocktail&amp;qid=1634262053&amp;sr=8-2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amazon.com/Umbra-Automatic-Dispenser-Touchless-Bathroom/dp/B08NDS7Z8H/ref=sr_1_6?dchild=1&amp;keywords=Umbra+Otto+Automatic+Soap+Dispenser&amp;qid=1634261777&amp;s=home-garden&amp;sr=1-6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amazon.com/Uutensil-Stirr-Automatic-Stirrer-Indicator/dp/B08CF3QCCG/ref=sr_1_4?dchild=1&amp;keywords=Uutensil+Stirr+Automatic+Pan+Stirrer&amp;qid=1634261933&amp;s=home-garden&amp;sr=1-4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utofmilk.com/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amazon.com/Instant-Pot-Smart-Electric-Pressure/dp/B0777XQ4S8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stbuy.com/site/yummly-smart-meat-thermometer-white/6411809.p?acampID=0&amp;irclickid=Xb%3A1ks2dzxyIRpBwoBx3K3OmUkBX7CwhQ1T0V80&amp;irgwc=1&amp;loc=Skimbit+Ltd.&amp;mpid=10078&amp;ref=198&amp;skuId=6411809" TargetMode="External"/><Relationship Id="rId2" Type="http://schemas.openxmlformats.org/officeDocument/2006/relationships/hyperlink" Target="https://www.amazon.com/dp/B086H69SJ2/ref=redir_mobile_desktop?_encoding=UTF8&amp;aaxitk=96d4bbfb2ab2669bca541955185da6e5&amp;hsa_cr_id=5141982980901&amp;pd_rd_plhdr=t&amp;pd_rd_r=0d7d79ae-9170-4471-9c86-43509091e71f&amp;pd_rd_w=Sbs65&amp;pd_rd_wg=JCNW5&amp;ref_=sbx_be_s_sparkle_mcd_asin_0_titl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hyperlink" Target="https://www.amazon.com/Yummly-KitchenAid-YTE000W5KB-Thermometer-Connectivity/dp/B087RTFY3V/ref=asc_df_B087RTFY3V/?tag=hyprod-20&amp;linkCode=df0&amp;hvadid=459688869983&amp;hvpos=&amp;hvnetw=g&amp;hvrand=16989672645825139637&amp;hvpone=&amp;hvptwo=&amp;hvqmt=&amp;hvdev=c&amp;hvdvcmdl=&amp;hvlocint=&amp;hvlocphy=1013647&amp;hvtargid=pla-945179738103&amp;psc=1" TargetMode="External"/><Relationship Id="rId7" Type="http://schemas.openxmlformats.org/officeDocument/2006/relationships/image" Target="../media/image29.jpeg"/><Relationship Id="rId2" Type="http://schemas.openxmlformats.org/officeDocument/2006/relationships/hyperlink" Target="https://www.bestbuy.com/site/yummly-smart-meat-thermometer-white/6411809.p?acampID=0&amp;irclickid=Xb%3A1ks2dzxyIRpBwoBx3K3OmUkBX7CwhQ1T0V80&amp;irgwc=1&amp;loc=Skimbit+Ltd.&amp;mpid=10078&amp;ref=198&amp;skuId=6411809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amazon.com/COSORI-1700-Watt-Programmable-Roasting-Touchscreen/dp/B07VLKMMJ5/ref=asc_df_B07VLKMMJ5?tag=bingshoppinga-20&amp;linkCode=df0&amp;hvadid=80058270752143&amp;hvnetw=o&amp;hvqmt=e&amp;hvbmt=be&amp;hvdev=c&amp;hvlocint=&amp;hvlocphy=&amp;hvtargid=pla-4583657826590365&amp;psc=1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amazon.com/GE-JES1097SMSS-Countertop-Microwave-Technology/dp/B07D4821JB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zWHknDt-Ck" TargetMode="External"/><Relationship Id="rId2" Type="http://schemas.openxmlformats.org/officeDocument/2006/relationships/hyperlink" Target="https://www.homedepot.com/p/GE-Profile-5-3-cu-ft-Electric-Range-with-Steam-Cleaning-Convection-Oven-and-Air-Fry-in-Stainless-Steel-PSS93YPFS/313247017?irgwc=1&amp;cm_mmc=afl-ir-1934620-456723-&amp;clickid=VtsW4fXvpxyOTt8wUx0Mo3bwUkiQ6XUtxxMY140&amp;=&amp;irgwc=1&amp;cm_mmc=afl-ir-1934620-456723-&amp;clickid=w1w22BycqzzMUCRRXrXeC1nsUkBXZ4T1Q1T0V8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www.homedepot.com/p/GE-Profile-5-7-cu-ft-Slide-In-Dual-Fuel-Range-with-Self-Cleaning-Convection-Oven-in-Fingerprint-Resistant-Stainless-Steel-P2S930YPFS/315596587?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www.homedepot.com/p/GE-Profile-27-9-cu-ft-Smart-4-Door-French-Door-Refrigerator-with-Door-in-Door-in-Fingerprint-Resistant-Stainless-Steel-PVD28BYNFS/311411352?mtc=Shopping-VF-F_D29A-B-D29A-029_013_REFRIG-Multi-NA-Feed-PLA-2153902-WF-MajorAppl&amp;cm_mmc=Shopping-VF-F_D29A-B-D29A-029_013_REFRIG-Multi-NA-Feed-PLA-2153902-WF-MajorAppl-71700000034368211-58700003951482538-92700032005039880&amp;gclid=9741f77cf4d81dcb0c2a961b67e73e09&amp;gclsrc=3p.ds&amp;msclkid=9741f77cf4d81dcb0c2a961b67e73e09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www.homedepot.com/p/GE-Profile-24-in-Stainless-Steel-Top-Control-Smart-Built-In-Tall-Tub-Dishwasher-with-3rd-Rack-and-Ultra-Quiet-39-dBA-PDT785SYNFS/310535021?MERCH=REC-_-pipsem-_-310504267-_-310535021-_-N&amp;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s://www.amazon.com/GE-Appliances-Smart-GXSHC40N-Softener/dp/B083ZM2SWC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WYZE-Obstacles-Connected-Multi-Surface-Cleaning/dp/B09L8DNBCY/ref=sr_1_4?hvadid=616929599653&amp;hvdev=c&amp;hvlocphy=1013647&amp;hvnetw=g&amp;hvqmt=e&amp;hvrand=15563297390610279698&amp;hvtargid=kwd-1396871131398&amp;hydadcr=15280_13597137&amp;keywords=wyze+lidar+robot+vacuum&amp;qid=1681262768&amp;sr=8-4" TargetMode="External"/><Relationship Id="rId2" Type="http://schemas.openxmlformats.org/officeDocument/2006/relationships/hyperlink" Target="https://www.wyze.com/products/wyze-robot-vacuu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s://www.bestbuy.com/site/ge-4-8-cu-ft-high-efficiency-stackable-smart-front-load-washer-w-ultrafresh-vent-microban-antimicrobial-smartdispense-satin-nickel/6390365.p?skuId=6390365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s://www.homedepot.com/p/GE-Profile-7-4-cu-ft-Smart-White-Electric-Dryer-with-Sanitize-Cycle-and-Sensor-Dry-ENERGY-STAR-PTD60EBSRWS/317989076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s://www.amazon.com/dp/B07NQTTPGY?linkCode=ogi&amp;tag=housebeautiful_auto-append-20&amp;ascsubtag=%5bartid|10057.g.22826031%5bsrc|%5bch|%5blt|" TargetMode="Externa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ousebeautiful.com/shopping/home-gadgets/g22826031/smart-kitchen-appliances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812" y="1905000"/>
            <a:ext cx="9141619" cy="1676400"/>
          </a:xfrm>
        </p:spPr>
        <p:txBody>
          <a:bodyPr/>
          <a:lstStyle/>
          <a:p>
            <a:r>
              <a:rPr lang="en-US" b="1">
                <a:latin typeface="Garamond" panose="02020404030301010803" pitchFamily="18" charset="0"/>
              </a:rPr>
              <a:t>What’s cooking? </a:t>
            </a:r>
            <a:br>
              <a:rPr lang="en-US" b="1" dirty="0">
                <a:latin typeface="Garamond" panose="02020404030301010803" pitchFamily="18" charset="0"/>
              </a:rPr>
            </a:br>
            <a:r>
              <a:rPr lang="en-US" b="1" dirty="0">
                <a:latin typeface="Garamond" panose="02020404030301010803" pitchFamily="18" charset="0"/>
              </a:rPr>
              <a:t>Home Automation </a:t>
            </a:r>
            <a:br>
              <a:rPr lang="en-US" b="1" dirty="0">
                <a:latin typeface="Garamond" panose="02020404030301010803" pitchFamily="18" charset="0"/>
              </a:rPr>
            </a:br>
            <a:r>
              <a:rPr lang="en-US" b="1" dirty="0">
                <a:latin typeface="Garamond" panose="02020404030301010803" pitchFamily="18" charset="0"/>
              </a:rPr>
              <a:t>in your Kitchen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612" y="3733800"/>
            <a:ext cx="9141619" cy="88634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E7712"/>
                </a:solidFill>
              </a:rPr>
              <a:t>Lorain County Computer Users Group</a:t>
            </a:r>
            <a:br>
              <a:rPr lang="en-US" b="1" dirty="0">
                <a:solidFill>
                  <a:srgbClr val="FE7712"/>
                </a:solidFill>
              </a:rPr>
            </a:br>
            <a:r>
              <a:rPr lang="en-US" b="1" dirty="0">
                <a:solidFill>
                  <a:srgbClr val="FE7712"/>
                </a:solidFill>
              </a:rPr>
              <a:t>September 12, 2023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12E56424-A209-4E41-9167-F737AEDD96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0812" y="3075038"/>
            <a:ext cx="4099845" cy="343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Cooking with Google Assistant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8883" y="1219200"/>
            <a:ext cx="9751060" cy="5486400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Ask your questions</a:t>
            </a:r>
          </a:p>
          <a:p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"Find me a lasagna recipe“ - "I want to make banana bread“</a:t>
            </a:r>
          </a:p>
          <a:p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"How do I cream sugar and butter?"</a:t>
            </a:r>
          </a:p>
          <a:p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"Can I replace baking soda with baking powder?"</a:t>
            </a:r>
          </a:p>
          <a:p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"How many does this serve?“</a:t>
            </a:r>
          </a:p>
          <a:p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"How much is that in cups?“</a:t>
            </a:r>
          </a:p>
          <a:p>
            <a:endParaRPr lang="en-US" sz="2600" dirty="0"/>
          </a:p>
          <a:p>
            <a:r>
              <a:rPr lang="en-US" sz="2000" dirty="0">
                <a:hlinkClick r:id="rId2"/>
              </a:rPr>
              <a:t>Cook with your Google Assistant on your speaker or display - Google Nest Help</a:t>
            </a:r>
            <a:endParaRPr lang="en-US" sz="2000" dirty="0"/>
          </a:p>
          <a:p>
            <a:r>
              <a:rPr lang="en-US" sz="2000" dirty="0">
                <a:hlinkClick r:id="rId3"/>
              </a:rPr>
              <a:t>Listen to music on speakers and displays - Android - Google Nest Help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2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87FCAA-2D49-4FB0-981E-7E04018623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3212" y="3429000"/>
            <a:ext cx="3605213" cy="179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0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Cooking with Google Assistant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8883" y="1219200"/>
            <a:ext cx="9751060" cy="5486400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Enjoy your favorite cooking-inspired music </a:t>
            </a:r>
          </a:p>
          <a:p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Free or pay </a:t>
            </a:r>
          </a:p>
          <a:p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YouTube Music, Spotify Free, Pandora</a:t>
            </a:r>
          </a:p>
          <a:p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Don't use the general command "Hey Google, next" </a:t>
            </a:r>
          </a:p>
          <a:p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Use "Next song" (music) </a:t>
            </a:r>
          </a:p>
          <a:p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"Next step" (cooking) to distinguish between the two actions</a:t>
            </a:r>
          </a:p>
          <a:p>
            <a:endParaRPr lang="en-US" sz="2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600" dirty="0"/>
              <a:t>Tech with Brett </a:t>
            </a:r>
            <a:r>
              <a:rPr lang="en-US" sz="2000" dirty="0">
                <a:hlinkClick r:id="rId2"/>
              </a:rPr>
              <a:t>(3) How to Cook With Google Home - YouTube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78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Cooking with Alexa.Cooking interface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8883" y="1219200"/>
            <a:ext cx="9751060" cy="5486400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Voice interaction model is already built for you.</a:t>
            </a:r>
          </a:p>
          <a:p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Alexa, is the oven on?</a:t>
            </a:r>
          </a:p>
          <a:p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Alexa, is the microwave running?</a:t>
            </a:r>
          </a:p>
          <a:p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Alexa, stop the microwave.</a:t>
            </a:r>
          </a:p>
          <a:p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Alexa, turn off the oven.</a:t>
            </a:r>
          </a:p>
          <a:p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Alexa, set the oven to convection bake.</a:t>
            </a:r>
          </a:p>
          <a:p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Alexa, defrost three pounds of meat in my microwave.</a:t>
            </a:r>
          </a:p>
          <a:p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Enable announcements to notify you when the cooking appliance or the food needs attention.</a:t>
            </a:r>
          </a:p>
        </p:txBody>
      </p:sp>
    </p:spTree>
    <p:extLst>
      <p:ext uri="{BB962C8B-B14F-4D97-AF65-F5344CB8AC3E}">
        <p14:creationId xmlns:p14="http://schemas.microsoft.com/office/powerpoint/2010/main" val="205772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Cooking with Alexa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8883" y="1219200"/>
            <a:ext cx="9751060" cy="5486400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Automate your gadgets</a:t>
            </a:r>
          </a:p>
          <a:p>
            <a:r>
              <a:rPr lang="en-US" sz="2600" dirty="0"/>
              <a:t>Look up recipes</a:t>
            </a:r>
          </a:p>
          <a:p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Convert measurements</a:t>
            </a:r>
          </a:p>
          <a:p>
            <a:r>
              <a:rPr lang="en-US" sz="2600" dirty="0"/>
              <a:t>Adjust your smart appliances</a:t>
            </a:r>
          </a:p>
          <a:p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Stream video tutorials</a:t>
            </a:r>
          </a:p>
          <a:p>
            <a:r>
              <a:rPr lang="en-US" sz="2600" dirty="0"/>
              <a:t>Add items to your grocery list</a:t>
            </a:r>
          </a:p>
          <a:p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Listen to music</a:t>
            </a:r>
          </a:p>
          <a:p>
            <a:r>
              <a:rPr lang="en-US" sz="2600" dirty="0"/>
              <a:t>Track calories</a:t>
            </a:r>
            <a:endParaRPr lang="en-US" sz="2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06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Cooking with Alexa and the Food Network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7612" y="1219200"/>
            <a:ext cx="9751060" cy="5486400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Use Alexa to unlock live and on-demand cooking classes</a:t>
            </a:r>
          </a:p>
          <a:p>
            <a:r>
              <a:rPr lang="en-US" sz="2600" dirty="0"/>
              <a:t>Cook hands-free</a:t>
            </a:r>
          </a:p>
          <a:p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Interact with expert chefs</a:t>
            </a:r>
          </a:p>
          <a:p>
            <a:r>
              <a:rPr lang="en-US" sz="2600" dirty="0"/>
              <a:t>Stream episodes of your favorite series</a:t>
            </a:r>
          </a:p>
          <a:p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Interact with Allrecipes</a:t>
            </a:r>
          </a:p>
          <a:p>
            <a:endParaRPr lang="en-US" sz="2600" dirty="0"/>
          </a:p>
          <a:p>
            <a:r>
              <a:rPr lang="en-US" sz="2600" dirty="0">
                <a:hlinkClick r:id="rId2"/>
              </a:rPr>
              <a:t>How To Use the Food Network Kitchen App on Amazon Devices | FN Dish - Behind-the-Scenes, Food Trends, and Best Recipes : Food Network | Food Network</a:t>
            </a:r>
            <a:endParaRPr lang="en-US" sz="2600" dirty="0"/>
          </a:p>
          <a:p>
            <a:r>
              <a:rPr lang="en-US" sz="2600" dirty="0">
                <a:hlinkClick r:id="rId3"/>
              </a:rPr>
              <a:t>Alexa | Allrecipes</a:t>
            </a:r>
            <a:endParaRPr lang="en-US" sz="2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50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Let’s start with smart bulbs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We want to control them with our voice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C by GE bulbs 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What to spend more money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Upgrade to Philips Hue bulbs</a:t>
            </a: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E935F5-50DD-4330-B1D7-FAB8391614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1683" y="4213822"/>
            <a:ext cx="2347309" cy="13620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6216E7-F15E-4B4F-A5ED-CDD4A4A94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453" y="1935415"/>
            <a:ext cx="2133600" cy="19606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82FAB3-20D2-4E5D-8114-B0EAF9E2F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8406" y="1935414"/>
            <a:ext cx="1890586" cy="19606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BCD410-0015-45B4-B4F3-EA724A7E75E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956" y="4196099"/>
            <a:ext cx="1371600" cy="151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5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8883" y="67336"/>
            <a:ext cx="9751060" cy="914400"/>
          </a:xfrm>
        </p:spPr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Smart Bulbs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8883" y="1272365"/>
            <a:ext cx="9751060" cy="4572000"/>
          </a:xfrm>
        </p:spPr>
        <p:txBody>
          <a:bodyPr/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Before you buy - check the base fittings 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Many smart bulb manufacturers make a variety of different fittings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05D7E8-F58F-4D47-9869-04BB1AC5B6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512" y="2819400"/>
            <a:ext cx="9563591" cy="362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7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2" y="216198"/>
            <a:ext cx="9751060" cy="762000"/>
          </a:xfrm>
        </p:spPr>
        <p:txBody>
          <a:bodyPr anchor="t">
            <a:normAutofit/>
          </a:bodyPr>
          <a:lstStyle/>
          <a:p>
            <a:r>
              <a:rPr lang="en-US" b="1" dirty="0"/>
              <a:t>Smart Plug Outlet Extender</a:t>
            </a:r>
            <a:r>
              <a:rPr lang="en-US" b="1" i="0" dirty="0">
                <a:solidFill>
                  <a:srgbClr val="333333"/>
                </a:solidFill>
                <a:effectLst/>
                <a:latin typeface="Gotham SSm A"/>
              </a:rPr>
              <a:t> - </a:t>
            </a:r>
            <a:r>
              <a:rPr lang="en-US" b="1" dirty="0"/>
              <a:t>$16.99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41412" y="1293631"/>
            <a:ext cx="9751060" cy="5486400"/>
          </a:xfrm>
        </p:spPr>
        <p:txBody>
          <a:bodyPr>
            <a:normAutofit/>
          </a:bodyPr>
          <a:lstStyle/>
          <a:p>
            <a:r>
              <a:rPr lang="en-US" sz="2600" dirty="0"/>
              <a:t>Control your appliances with Wi-Fi</a:t>
            </a:r>
          </a:p>
          <a:p>
            <a:r>
              <a:rPr lang="en-US" sz="2600" dirty="0"/>
              <a:t>3 USB Ports, 6 Outlet Wall Adapter Plug Extender for App Control – FCC compliant – 2.5GHz</a:t>
            </a:r>
          </a:p>
          <a:p>
            <a:r>
              <a:rPr lang="en-US" sz="2600" dirty="0"/>
              <a:t>Works with Alexa and Google Home</a:t>
            </a:r>
          </a:p>
          <a:p>
            <a:r>
              <a:rPr lang="en-US" sz="2600" dirty="0"/>
              <a:t> Set up name of the appliance for each socket. </a:t>
            </a:r>
          </a:p>
          <a:p>
            <a:r>
              <a:rPr lang="en-US" sz="2600" dirty="0"/>
              <a:t>“Hi Google, turn on /off the whatever” </a:t>
            </a:r>
          </a:p>
          <a:p>
            <a:r>
              <a:rPr lang="en-US" sz="2600" dirty="0"/>
              <a:t>Makes your life more convenient</a:t>
            </a:r>
          </a:p>
          <a:p>
            <a:r>
              <a:rPr lang="en-US" sz="2000" dirty="0">
                <a:hlinkClick r:id="rId2"/>
              </a:rPr>
              <a:t>https://www.amazon.com/Smart-Extender-Protector-Adapter-Control/dp/B09JZCXQNY?th=1- - Amazon.com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CB81D2-BB27-4E60-906E-1F37BB7493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913812" y="2667000"/>
            <a:ext cx="2378927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4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2" y="216198"/>
            <a:ext cx="9751060" cy="838200"/>
          </a:xfrm>
        </p:spPr>
        <p:txBody>
          <a:bodyPr anchor="t">
            <a:normAutofit/>
          </a:bodyPr>
          <a:lstStyle/>
          <a:p>
            <a:r>
              <a:rPr lang="en-US" b="1" dirty="0"/>
              <a:t>2.4GHz </a:t>
            </a:r>
            <a:r>
              <a:rPr lang="en-US" b="1" dirty="0" err="1"/>
              <a:t>WiFi</a:t>
            </a:r>
            <a:r>
              <a:rPr lang="en-US" b="1" dirty="0"/>
              <a:t> Smart Plug </a:t>
            </a:r>
            <a:r>
              <a:rPr lang="en-US" b="1" i="0" dirty="0">
                <a:solidFill>
                  <a:srgbClr val="333333"/>
                </a:solidFill>
                <a:effectLst/>
                <a:latin typeface="Gotham SSm A"/>
              </a:rPr>
              <a:t>- </a:t>
            </a:r>
            <a:r>
              <a:rPr lang="en-US" b="1" dirty="0"/>
              <a:t>$19.99/2 pack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41412" y="1282998"/>
            <a:ext cx="9751060" cy="5105400"/>
          </a:xfrm>
        </p:spPr>
        <p:txBody>
          <a:bodyPr>
            <a:normAutofit/>
          </a:bodyPr>
          <a:lstStyle/>
          <a:p>
            <a:r>
              <a:rPr lang="en-US" sz="2600" dirty="0"/>
              <a:t>Control your appliances with Wi-Fi and your voice</a:t>
            </a:r>
          </a:p>
          <a:p>
            <a:r>
              <a:rPr lang="en-US" sz="2600" dirty="0"/>
              <a:t>Works with Alexa &amp; Google Home Assistant</a:t>
            </a:r>
          </a:p>
          <a:p>
            <a:r>
              <a:rPr lang="en-US" sz="2600" dirty="0"/>
              <a:t>Protect enable away mode and look like you're home even when you're not.</a:t>
            </a:r>
          </a:p>
          <a:p>
            <a:r>
              <a:rPr lang="en-US" sz="2600" dirty="0"/>
              <a:t>Schedule control and schedule lights and appliances </a:t>
            </a:r>
            <a:br>
              <a:rPr lang="en-US" sz="2600" dirty="0"/>
            </a:br>
            <a:r>
              <a:rPr lang="en-US" sz="2600" dirty="0"/>
              <a:t>from anywhere</a:t>
            </a:r>
          </a:p>
          <a:p>
            <a:r>
              <a:rPr lang="en-US" sz="2600" dirty="0"/>
              <a:t>Stack space-saving design won't cover the </a:t>
            </a:r>
            <a:br>
              <a:rPr lang="en-US" sz="2600" dirty="0"/>
            </a:br>
            <a:r>
              <a:rPr lang="en-US" sz="2600" dirty="0"/>
              <a:t>whole outlet</a:t>
            </a:r>
          </a:p>
          <a:p>
            <a:r>
              <a:rPr lang="en-US" sz="1600" dirty="0">
                <a:hlinkClick r:id="rId2"/>
              </a:rPr>
              <a:t>Wyze Plug, 2.4GHz </a:t>
            </a:r>
            <a:r>
              <a:rPr lang="en-US" sz="1600" dirty="0" err="1">
                <a:hlinkClick r:id="rId2"/>
              </a:rPr>
              <a:t>WiFi</a:t>
            </a:r>
            <a:r>
              <a:rPr lang="en-US" sz="1600" dirty="0">
                <a:hlinkClick r:id="rId2"/>
              </a:rPr>
              <a:t> Smart Plug, Works with Alexa, Google Assistant, IFTTT, No Hub Required, Two-Pack, White - Amazon.com</a:t>
            </a:r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112648-9028-D73B-8B87-44500B65A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9612" y="2895600"/>
            <a:ext cx="2303057" cy="232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4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8883" y="88602"/>
            <a:ext cx="9751060" cy="9144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aramond" panose="02020404030301010803" pitchFamily="18" charset="0"/>
              </a:rPr>
              <a:t>Smarter Smart iCoffee Brew Coffee Maker - $144.89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8883" y="1219200"/>
            <a:ext cx="9751060" cy="555019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Wi-Fi Enabled: state-of-the-art remote brewing with Wi-Fi </a:t>
            </a:r>
            <a:b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capability from any device using the SMARTER app </a:t>
            </a:r>
          </a:p>
          <a:p>
            <a:r>
              <a:rPr lang="en-US" dirty="0"/>
              <a:t>C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an connect to Amazon Alexa, Google Assistant, Nest </a:t>
            </a:r>
            <a:b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and more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Keeps coffee at desired temp for 40 minutes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Programable: Customize for your own brewing tastes and </a:t>
            </a:r>
            <a:b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set alarms to have coffee ready whenever you want it, however strong you want it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Easy to Use: simple set up and pairing to multiple devices to add an additional resource to your smart home capabilities</a:t>
            </a:r>
            <a:endParaRPr lang="en-US" dirty="0"/>
          </a:p>
          <a:p>
            <a:r>
              <a:rPr lang="en-US" dirty="0">
                <a:hlinkClick r:id="rId2"/>
              </a:rPr>
              <a:t>Amazon.com: Smarter Smart iCoffee Brew Coffee Maker in Red with Built-in Grinder App for Customized Coffee On Demand : Home &amp; Kitchen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D6D476-E3BB-9B57-0AA1-B322EE801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9212" y="762000"/>
            <a:ext cx="1747517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1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8883" y="228600"/>
            <a:ext cx="9751060" cy="5943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This presentation is brought to you by APCUG’s Speakers Bureau, a benefit of your group’s membership.</a:t>
            </a:r>
          </a:p>
          <a:p>
            <a:pPr marL="0" indent="0" algn="ctr"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Judy Taylour</a:t>
            </a:r>
          </a:p>
          <a:p>
            <a:pPr marL="0" indent="0" algn="ctr"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President, SCV Computer Club</a:t>
            </a:r>
          </a:p>
          <a:p>
            <a:pPr marL="0" indent="0" algn="ctr"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APCUG Advisor, Regions 1, 5, 9, 10, and International</a:t>
            </a:r>
          </a:p>
          <a:p>
            <a:pPr marL="0" indent="0" algn="ctr"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Member, APCUG Speakers Bureau</a:t>
            </a:r>
          </a:p>
          <a:p>
            <a:pPr marL="0" indent="0" algn="ctr"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Jtaylour (at) apcug.org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717EB15-089A-4599-A47A-87FF242AD8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532" y="4876800"/>
            <a:ext cx="4175760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Spinn Smart Wi-Fi Coffee Maker - $799.99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8883" y="1261730"/>
            <a:ext cx="9751060" cy="5638800"/>
          </a:xfrm>
        </p:spPr>
        <p:txBody>
          <a:bodyPr>
            <a:norm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World’s first bean-to-cup coffee maker that can make a single serve Espresso, Lungo, Americano, </a:t>
            </a:r>
            <a:b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Carafe of Coffee …..</a:t>
            </a:r>
          </a:p>
          <a:p>
            <a:endParaRPr lang="en-US" dirty="0"/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dirty="0"/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dirty="0"/>
          </a:p>
          <a:p>
            <a:r>
              <a:rPr lang="en-US" sz="2600" dirty="0">
                <a:hlinkClick r:id="rId2"/>
              </a:rPr>
              <a:t>Coffee Maker &amp; Coffee Beans Market Place - Spinn</a:t>
            </a:r>
            <a:endParaRPr lang="en-US" sz="2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7CFC30-F48B-43AB-9BB8-AB097C5AA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307" y="2094275"/>
            <a:ext cx="1676400" cy="34747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1F0D07-0403-40A7-B7E9-89DD51652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208" y="2094275"/>
            <a:ext cx="1785177" cy="34747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742C57-DACF-4A9D-9BBA-02874AAAE2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8740" y="2094275"/>
            <a:ext cx="1599643" cy="33351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31D42F-BDDE-4054-ADC0-F6AA4E4A49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0738" y="2094275"/>
            <a:ext cx="1525112" cy="32942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91CE8C-C10A-DFAA-1C8F-D4BDE8F3F5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3412" y="2514600"/>
            <a:ext cx="20002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Smart </a:t>
            </a:r>
            <a:r>
              <a:rPr lang="en-US" b="1" dirty="0" err="1">
                <a:latin typeface="Garamond" panose="02020404030301010803" pitchFamily="18" charset="0"/>
              </a:rPr>
              <a:t>Korex</a:t>
            </a:r>
            <a:r>
              <a:rPr lang="en-US" b="1" dirty="0">
                <a:latin typeface="Garamond" panose="02020404030301010803" pitchFamily="18" charset="0"/>
              </a:rPr>
              <a:t> Electric Kettle - $85.99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8883" y="1261730"/>
            <a:ext cx="975106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</a:rPr>
              <a:t>Alexa and Google Assistant </a:t>
            </a:r>
          </a:p>
          <a:p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</a:rPr>
              <a:t>Plus ‘</a:t>
            </a:r>
            <a:r>
              <a:rPr lang="en-US" sz="3000" dirty="0" err="1">
                <a:latin typeface="Roboto" panose="02000000000000000000" pitchFamily="2" charset="0"/>
                <a:ea typeface="Roboto" panose="02000000000000000000" pitchFamily="2" charset="0"/>
              </a:rPr>
              <a:t>Smartlife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</a:rPr>
              <a:t> App’</a:t>
            </a:r>
          </a:p>
          <a:p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</a:rPr>
              <a:t>Download from Amazon App Store or Google Play</a:t>
            </a:r>
          </a:p>
          <a:p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</a:rPr>
              <a:t>Kettle automatically shuts off once the water has reached the selected temperature</a:t>
            </a:r>
          </a:p>
          <a:p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</a:rPr>
              <a:t>Automatically shuts off when </a:t>
            </a:r>
            <a:r>
              <a:rPr lang="en-US" sz="3000" dirty="0"/>
              <a:t>kettle is </a:t>
            </a:r>
            <a:br>
              <a:rPr lang="en-US" sz="3000" dirty="0"/>
            </a:br>
            <a:r>
              <a:rPr lang="en-US" sz="3000" dirty="0"/>
              <a:t>nearly empty</a:t>
            </a:r>
            <a:endParaRPr lang="en-US" sz="3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sz="2200" dirty="0">
                <a:hlinkClick r:id="rId2"/>
              </a:rPr>
              <a:t>Amazon.com: Smart Electric Kettle APP Control, </a:t>
            </a:r>
            <a:r>
              <a:rPr lang="en-US" sz="2200" dirty="0" err="1">
                <a:hlinkClick r:id="rId2"/>
              </a:rPr>
              <a:t>Korex</a:t>
            </a:r>
            <a:r>
              <a:rPr lang="en-US" sz="2200" dirty="0">
                <a:hlinkClick r:id="rId2"/>
              </a:rPr>
              <a:t> Glass Water Boiler Included Filter Suitable for Alexa Google Home Assistant 1.7 L BPA FREE Great for Coffee Tea Milk With Overheat Protection Controlled by Smartphone: Home &amp; Kitchen</a:t>
            </a:r>
            <a:endParaRPr lang="en-US" sz="2200" dirty="0"/>
          </a:p>
          <a:p>
            <a:endParaRPr lang="en-US" dirty="0"/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6DF30C-78F7-FC55-1A86-EA2FCD90F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612" y="3200400"/>
            <a:ext cx="2273778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9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8882" y="152400"/>
            <a:ext cx="9904729" cy="914400"/>
          </a:xfrm>
        </p:spPr>
        <p:txBody>
          <a:bodyPr>
            <a:norm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Ember Temperature Control Smart Mug - $129.95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8883" y="1261730"/>
            <a:ext cx="9751060" cy="5638800"/>
          </a:xfrm>
        </p:spPr>
        <p:txBody>
          <a:bodyPr>
            <a:norm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Alexa &amp; Google Assistant with Ember app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App-controlled to set the temperature of your coffee or drink of choice</a:t>
            </a:r>
          </a:p>
          <a:p>
            <a:r>
              <a:rPr lang="en-US" dirty="0"/>
              <a:t>Remembers last preferred drinking temperature</a:t>
            </a:r>
          </a:p>
          <a:p>
            <a:r>
              <a:rPr lang="en-US" dirty="0"/>
              <a:t>Wakes up when hot liquid poured in and sleeps </a:t>
            </a:r>
            <a:br>
              <a:rPr lang="en-US" dirty="0"/>
            </a:br>
            <a:r>
              <a:rPr lang="en-US" dirty="0"/>
              <a:t>when empty</a:t>
            </a:r>
          </a:p>
          <a:p>
            <a:r>
              <a:rPr lang="en-US" dirty="0"/>
              <a:t>80 min. battery Life</a:t>
            </a:r>
          </a:p>
          <a:p>
            <a:r>
              <a:rPr lang="en-US" dirty="0"/>
              <a:t>Sleep mode after two hours of </a:t>
            </a:r>
            <a:br>
              <a:rPr lang="en-US" dirty="0"/>
            </a:br>
            <a:r>
              <a:rPr lang="en-US" dirty="0"/>
              <a:t>inactivity or an empty mug</a:t>
            </a:r>
          </a:p>
          <a:p>
            <a:r>
              <a:rPr lang="en-US" sz="2000" dirty="0">
                <a:hlinkClick r:id="rId2"/>
              </a:rPr>
              <a:t>Amazon.com | Ember Temperature Control Smart Cup, 6 oz, App-Controlled Heated Coffee Cup, Espresso Mug with 90 Min Battery Life, Black: Espresso Cups</a:t>
            </a:r>
            <a:endParaRPr lang="en-US" sz="2000" dirty="0"/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dirty="0"/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CBBC96-3037-403D-9976-7C3421C9CF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1012" y="3276600"/>
            <a:ext cx="2424930" cy="24336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61DBBD-6D29-40AF-8A3C-BF8551DC16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233" y="3866098"/>
            <a:ext cx="997779" cy="165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3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2" y="205565"/>
            <a:ext cx="9751060" cy="838200"/>
          </a:xfrm>
        </p:spPr>
        <p:txBody>
          <a:bodyPr anchor="t">
            <a:normAutofit/>
          </a:bodyPr>
          <a:lstStyle/>
          <a:p>
            <a:r>
              <a:rPr lang="en-US" b="1" dirty="0"/>
              <a:t>Intelligent Cocktail Creation- $369.99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41412" y="1261732"/>
            <a:ext cx="9751060" cy="5596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Bartesian Premium Cocktail and Margarita Machine for the Home Bar</a:t>
            </a:r>
          </a:p>
          <a:p>
            <a:r>
              <a:rPr lang="en-US" dirty="0"/>
              <a:t>Mixologist-approved drinks with your favorite whiskey, vodka, rum, gin or tequila</a:t>
            </a:r>
          </a:p>
          <a:p>
            <a:r>
              <a:rPr lang="en-US" dirty="0"/>
              <a:t>Insert a cocktail capsule, select your </a:t>
            </a:r>
            <a:br>
              <a:rPr lang="en-US" dirty="0"/>
            </a:br>
            <a:r>
              <a:rPr lang="en-US" dirty="0"/>
              <a:t>preferred strength and press mix</a:t>
            </a:r>
          </a:p>
          <a:p>
            <a:r>
              <a:rPr lang="en-US" dirty="0"/>
              <a:t>Cleans itself after each cocktail is created</a:t>
            </a:r>
          </a:p>
          <a:p>
            <a:endParaRPr lang="en-US" sz="2000" dirty="0">
              <a:hlinkClick r:id="rId2"/>
            </a:endParaRPr>
          </a:p>
          <a:p>
            <a:r>
              <a:rPr lang="en-US" sz="2000" dirty="0">
                <a:hlinkClick r:id="rId2"/>
              </a:rPr>
              <a:t>Amazon.com: Bartesian Premium Cocktail and Margarita Machine for the Home Bar with Push-Button Simplicity and an Easy to Clean Design (55300) : Grocery &amp; Gourmet Food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328027-4816-4042-BEDE-DEAACAF8B2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1412" y="2742900"/>
            <a:ext cx="2845030" cy="263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5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8883" y="77969"/>
            <a:ext cx="9751060" cy="914400"/>
          </a:xfrm>
        </p:spPr>
        <p:txBody>
          <a:bodyPr>
            <a:normAutofit/>
          </a:bodyPr>
          <a:lstStyle/>
          <a:p>
            <a:r>
              <a:rPr lang="en-US" i="0" dirty="0">
                <a:solidFill>
                  <a:srgbClr val="0F1111"/>
                </a:solidFill>
                <a:effectLst/>
              </a:rPr>
              <a:t>Umbra Otto Automatic Soap Dispenser - $</a:t>
            </a:r>
            <a:r>
              <a:rPr lang="en-US" dirty="0">
                <a:solidFill>
                  <a:srgbClr val="0F1111"/>
                </a:solidFill>
              </a:rPr>
              <a:t>39</a:t>
            </a:r>
            <a:r>
              <a:rPr lang="en-US" i="0" dirty="0">
                <a:solidFill>
                  <a:srgbClr val="0F1111"/>
                </a:solidFill>
                <a:effectLst/>
              </a:rPr>
              <a:t>.99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8883" y="1261732"/>
            <a:ext cx="9751060" cy="5334000"/>
          </a:xfrm>
        </p:spPr>
        <p:txBody>
          <a:bodyPr>
            <a:norm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Touchless, Hands Free Pump for Kitchen or Bathroom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8.5 oz liquid hand soap, dish soap or sanitizer dispenser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Dispenses soap or sanitizer in 0.2 seconds</a:t>
            </a:r>
          </a:p>
          <a:p>
            <a:endParaRPr lang="en-US" dirty="0"/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dirty="0"/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000" dirty="0">
                <a:hlinkClick r:id="rId2"/>
              </a:rPr>
              <a:t>Amazon.com: Umbra Otto Automatic Soap Dispenser Touchless, Hands Free Pump for Kitchen or Bathroom, Regular, White/Gray : Home &amp; Kitchen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08F0E1-F38A-49E0-8CFD-2127FBABD5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212" y="2667000"/>
            <a:ext cx="2099342" cy="265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0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2" y="201052"/>
            <a:ext cx="9751060" cy="831273"/>
          </a:xfrm>
        </p:spPr>
        <p:txBody>
          <a:bodyPr anchor="t">
            <a:noAutofit/>
          </a:bodyPr>
          <a:lstStyle/>
          <a:p>
            <a:r>
              <a:rPr lang="en-US" b="1" dirty="0"/>
              <a:t>Uutensil Stirr Automatic Pan Stirrer - $41.50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41412" y="1275903"/>
            <a:ext cx="6096000" cy="5381045"/>
          </a:xfrm>
        </p:spPr>
        <p:txBody>
          <a:bodyPr>
            <a:normAutofit/>
          </a:bodyPr>
          <a:lstStyle/>
          <a:p>
            <a:r>
              <a:rPr lang="en-US" dirty="0"/>
              <a:t>Rechargeable automatic stirrer</a:t>
            </a:r>
          </a:p>
          <a:p>
            <a:r>
              <a:rPr lang="en-US" dirty="0"/>
              <a:t>LED lights to indicate speed</a:t>
            </a:r>
          </a:p>
          <a:p>
            <a:r>
              <a:rPr lang="en-US" dirty="0"/>
              <a:t>Self-rotating with three-speed options </a:t>
            </a:r>
          </a:p>
          <a:p>
            <a:r>
              <a:rPr lang="en-US" dirty="0"/>
              <a:t>USB charging stand</a:t>
            </a:r>
          </a:p>
          <a:p>
            <a:endParaRPr lang="en-US" dirty="0"/>
          </a:p>
          <a:p>
            <a:r>
              <a:rPr lang="en-US" sz="2000" dirty="0">
                <a:hlinkClick r:id="rId2"/>
              </a:rPr>
              <a:t>Amazon.com: Uutensil Stirr - The Unique Automatic Pan Stirrer - With LED Speed Indicator, Red: Home &amp; Kitchen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4F1ADB-CC59-C4AC-4597-F70541F3A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012" y="1905000"/>
            <a:ext cx="3281363" cy="330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3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2" y="205565"/>
            <a:ext cx="9751060" cy="838200"/>
          </a:xfrm>
        </p:spPr>
        <p:txBody>
          <a:bodyPr anchor="t">
            <a:normAutofit/>
          </a:bodyPr>
          <a:lstStyle/>
          <a:p>
            <a:r>
              <a:rPr lang="en-US" b="1" dirty="0"/>
              <a:t>Out of Milk Grocery Shopping List App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4247" y="1146436"/>
            <a:ext cx="9751060" cy="521526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Manage lists hands-free – Google Home and Alexa</a:t>
            </a:r>
          </a:p>
          <a:p>
            <a:r>
              <a:rPr lang="en-US" dirty="0"/>
              <a:t>Use your voice to add items to your list as you put them in your trash can</a:t>
            </a:r>
          </a:p>
          <a:p>
            <a:r>
              <a:rPr lang="en-US" dirty="0"/>
              <a:t>Shopping List, Pantry List &amp; To-Do List in a small, intuitive and easy-to-use app. </a:t>
            </a:r>
          </a:p>
          <a:p>
            <a:r>
              <a:rPr lang="en-US" dirty="0"/>
              <a:t>Shopping List stays with you everywhere you go</a:t>
            </a:r>
            <a:br>
              <a:rPr lang="en-US" dirty="0"/>
            </a:br>
            <a:endParaRPr lang="en-US" dirty="0"/>
          </a:p>
          <a:p>
            <a:r>
              <a:rPr lang="en-US" dirty="0"/>
              <a:t>Pantry List allows you to keep track of your pantry items (spices, essentials, etc...) </a:t>
            </a:r>
          </a:p>
          <a:p>
            <a:r>
              <a:rPr lang="en-US" dirty="0"/>
              <a:t>To-Do list helps you keep track of any other items on your daily list.</a:t>
            </a:r>
          </a:p>
          <a:p>
            <a:endParaRPr lang="en-US" dirty="0"/>
          </a:p>
          <a:p>
            <a:r>
              <a:rPr lang="en-US" sz="2600" dirty="0">
                <a:hlinkClick r:id="rId2"/>
              </a:rPr>
              <a:t>Out of Milk – The Grocery Shopping List App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6562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2" y="205565"/>
            <a:ext cx="9751060" cy="762000"/>
          </a:xfrm>
        </p:spPr>
        <p:txBody>
          <a:bodyPr anchor="t">
            <a:normAutofit/>
          </a:bodyPr>
          <a:lstStyle/>
          <a:p>
            <a:r>
              <a:rPr lang="en-US" b="1" dirty="0"/>
              <a:t>Instant Pot Smart Wi-fi 6 Quart … $149.99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41412" y="1249311"/>
            <a:ext cx="9751060" cy="5403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8 in 1 kitchen appliances -- pressure, slow, and rice cooker; yogurt and cake, sauté pan, steamer, and warmer</a:t>
            </a:r>
          </a:p>
          <a:p>
            <a:r>
              <a:rPr lang="en-US" sz="2600" dirty="0"/>
              <a:t>Compatible with Alexa</a:t>
            </a:r>
          </a:p>
          <a:p>
            <a:r>
              <a:rPr lang="en-US" sz="2600" dirty="0"/>
              <a:t>Verify cooking progress</a:t>
            </a:r>
          </a:p>
          <a:p>
            <a:r>
              <a:rPr lang="en-US" sz="2600" dirty="0"/>
              <a:t>Share cooker access with family</a:t>
            </a:r>
          </a:p>
          <a:p>
            <a:r>
              <a:rPr lang="en-US" sz="2600" dirty="0"/>
              <a:t>Receive alerts on your mobile device</a:t>
            </a:r>
          </a:p>
          <a:p>
            <a:endParaRPr lang="en-US" sz="2600" dirty="0"/>
          </a:p>
          <a:p>
            <a:endParaRPr lang="en-US" sz="2600" dirty="0"/>
          </a:p>
          <a:p>
            <a:r>
              <a:rPr lang="en-US" sz="2000" dirty="0">
                <a:hlinkClick r:id="rId2"/>
              </a:rPr>
              <a:t>Amazon.com: Instant Pot Smart </a:t>
            </a:r>
            <a:r>
              <a:rPr lang="en-US" sz="2000" dirty="0" err="1">
                <a:hlinkClick r:id="rId2"/>
              </a:rPr>
              <a:t>Wifi</a:t>
            </a:r>
            <a:r>
              <a:rPr lang="en-US" sz="2000" dirty="0">
                <a:hlinkClick r:id="rId2"/>
              </a:rPr>
              <a:t> 6 Quart Multi-use Electric Pressure, Slow, Rice Cooker, Yogurt, Cake Maker, Sauté, Steamer and Warmer, Silver: Home &amp; Kitchen</a:t>
            </a:r>
            <a:endParaRPr lang="en-US" sz="2000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AB5748-A005-4BC4-A5EA-D9E40C68E4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1812" y="2362200"/>
            <a:ext cx="2552636" cy="270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2" y="205565"/>
            <a:ext cx="9751060" cy="838200"/>
          </a:xfrm>
        </p:spPr>
        <p:txBody>
          <a:bodyPr anchor="t">
            <a:normAutofit/>
          </a:bodyPr>
          <a:lstStyle/>
          <a:p>
            <a:r>
              <a:rPr lang="en-US" b="1" dirty="0"/>
              <a:t>Revolution InstaGLO™ R180 Toaster - $349.95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41412" y="1346794"/>
            <a:ext cx="9751060" cy="5511206"/>
          </a:xfrm>
        </p:spPr>
        <p:txBody>
          <a:bodyPr>
            <a:normAutofit/>
          </a:bodyPr>
          <a:lstStyle/>
          <a:p>
            <a:r>
              <a:rPr lang="en-US" sz="2600" dirty="0"/>
              <a:t>60+ digital settings</a:t>
            </a:r>
          </a:p>
          <a:p>
            <a:r>
              <a:rPr lang="en-US" sz="2600" dirty="0"/>
              <a:t>Choose bread, bagel, waffle, English muffin or </a:t>
            </a:r>
            <a:br>
              <a:rPr lang="en-US" sz="2600" dirty="0"/>
            </a:br>
            <a:r>
              <a:rPr lang="en-US" sz="2600" dirty="0"/>
              <a:t>toaster pastry</a:t>
            </a:r>
          </a:p>
          <a:p>
            <a:r>
              <a:rPr lang="en-US" sz="2600" dirty="0"/>
              <a:t>Smart sensors customize the heating process </a:t>
            </a:r>
            <a:br>
              <a:rPr lang="en-US" sz="2600" dirty="0"/>
            </a:br>
            <a:r>
              <a:rPr lang="en-US" sz="2600" dirty="0"/>
              <a:t>based on bread type, voltage level and </a:t>
            </a:r>
            <a:br>
              <a:rPr lang="en-US" sz="2600" dirty="0"/>
            </a:br>
            <a:r>
              <a:rPr lang="en-US" sz="2600" dirty="0"/>
              <a:t>toaster's temperature</a:t>
            </a:r>
          </a:p>
          <a:p>
            <a:r>
              <a:rPr lang="en-US" sz="2600" dirty="0"/>
              <a:t>Manual reheat warms up toast in 15 seconds</a:t>
            </a:r>
          </a:p>
          <a:p>
            <a:r>
              <a:rPr lang="en-US" sz="2600" dirty="0"/>
              <a:t>Defrost setting adjusts cook times for frozen items</a:t>
            </a:r>
          </a:p>
          <a:p>
            <a:r>
              <a:rPr lang="en-US" sz="2200" dirty="0">
                <a:hlinkClick r:id="rId2"/>
              </a:rPr>
              <a:t>Amazon.com: Revolution InstaGLO™ R180 Toaster. 2-Slice, High-End Stainless Steel Design. Features Touchscreen with 60+ High-Speed Smart Settings for Perfectly Toasted Bagels, English Muffins, Toast, Pop-Tarts and much more: Home &amp; Kitchen</a:t>
            </a:r>
            <a:endParaRPr lang="en-US" sz="2200" dirty="0"/>
          </a:p>
          <a:p>
            <a:endParaRPr lang="en-US" dirty="0"/>
          </a:p>
          <a:p>
            <a:endParaRPr lang="en-US" dirty="0"/>
          </a:p>
          <a:p>
            <a:endParaRPr lang="en-US" sz="2000" dirty="0">
              <a:hlinkClick r:id="rId3"/>
            </a:endParaRPr>
          </a:p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A6E1E3B-07DD-41F0-B20E-268E3C1BDC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0012" y="1676400"/>
            <a:ext cx="2443999" cy="294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3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2" y="205565"/>
            <a:ext cx="9751060" cy="838200"/>
          </a:xfrm>
        </p:spPr>
        <p:txBody>
          <a:bodyPr anchor="t">
            <a:normAutofit/>
          </a:bodyPr>
          <a:lstStyle/>
          <a:p>
            <a:r>
              <a:rPr lang="en-US" b="1" dirty="0"/>
              <a:t>Yummly Smart Thermometer - $79.99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41412" y="1346794"/>
            <a:ext cx="9751060" cy="5511206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/>
              <a:t>iOS and Android</a:t>
            </a:r>
          </a:p>
          <a:p>
            <a:r>
              <a:rPr lang="en-US" sz="3100" dirty="0"/>
              <a:t>Thermometer can track two temperatures at once</a:t>
            </a:r>
          </a:p>
          <a:p>
            <a:r>
              <a:rPr lang="en-US" sz="3100" dirty="0"/>
              <a:t>Use with B-B-Q grill, smoker, and air fryer</a:t>
            </a:r>
          </a:p>
          <a:p>
            <a:r>
              <a:rPr lang="en-US" sz="3100" dirty="0"/>
              <a:t>Works at a range of up to 150 feet</a:t>
            </a:r>
          </a:p>
          <a:p>
            <a:r>
              <a:rPr lang="en-US" sz="3100" dirty="0"/>
              <a:t>25+ hours of continuous use between charges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000" dirty="0">
              <a:hlinkClick r:id="rId2"/>
            </a:endParaRPr>
          </a:p>
          <a:p>
            <a:r>
              <a:rPr lang="en-US" sz="3100" dirty="0">
                <a:hlinkClick r:id="rId3"/>
              </a:rPr>
              <a:t>Yummly Smart Meat Thermometer with Wireless Bluetooth Connectivity (amazon.com)</a:t>
            </a:r>
            <a:endParaRPr lang="en-US" sz="3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AA467C-045E-4DFC-8576-17E7FFFAD2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77044" y="4060440"/>
            <a:ext cx="1717460" cy="1600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D5727B-B8CD-4718-8250-A0E66F4F76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0212" y="4038600"/>
            <a:ext cx="3362920" cy="160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469BE5-EF52-491F-8A34-62E6E1828C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315" y="4041073"/>
            <a:ext cx="1762740" cy="20205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C4BCC8-F599-4513-AB97-88BBAC16B70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6871" y="4045868"/>
            <a:ext cx="1619710" cy="20205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565759-95B2-4C57-B80C-50840086843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7397" y="4625736"/>
            <a:ext cx="1446314" cy="142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4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  <a:latin typeface="+mn-lt"/>
              </a:rPr>
              <a:t>Smart home devices – 2015 - 2025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33EA7-04BD-437C-A991-29926C13A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28799"/>
            <a:ext cx="2894329" cy="32004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Increasing demand for these devices in the near future.</a:t>
            </a:r>
          </a:p>
          <a:p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Numbers in the Billions.</a:t>
            </a:r>
          </a:p>
          <a:p>
            <a:pPr marL="0" indent="0"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63DA0D-755F-46C5-8D33-41F05E58E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413" y="1535802"/>
            <a:ext cx="6780529" cy="378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8883" y="67336"/>
            <a:ext cx="9751060" cy="914400"/>
          </a:xfrm>
        </p:spPr>
        <p:txBody>
          <a:bodyPr>
            <a:normAutofit/>
          </a:bodyPr>
          <a:lstStyle/>
          <a:p>
            <a:r>
              <a:rPr lang="en-US" i="0" dirty="0">
                <a:solidFill>
                  <a:srgbClr val="0F1111"/>
                </a:solidFill>
                <a:effectLst/>
              </a:rPr>
              <a:t>COSORI Smart Wi-Fi Air Fryer </a:t>
            </a:r>
            <a:r>
              <a:rPr lang="en-US" b="1" dirty="0">
                <a:latin typeface="Garamond" panose="02020404030301010803" pitchFamily="18" charset="0"/>
              </a:rPr>
              <a:t>- $139.99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8883" y="1219200"/>
            <a:ext cx="9751060" cy="5571464"/>
          </a:xfrm>
        </p:spPr>
        <p:txBody>
          <a:bodyPr>
            <a:normAutofit/>
          </a:bodyPr>
          <a:lstStyle/>
          <a:p>
            <a:r>
              <a:rPr lang="en-US" sz="2600" dirty="0"/>
              <a:t>Relax on your couch VeSync notifications</a:t>
            </a:r>
            <a:endParaRPr lang="en-US" sz="2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Three ways to control</a:t>
            </a:r>
          </a:p>
          <a:p>
            <a:pPr lvl="1"/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Directly from the display</a:t>
            </a:r>
          </a:p>
          <a:p>
            <a:pPr lvl="1"/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Remotely through the VeSync app</a:t>
            </a:r>
          </a:p>
          <a:p>
            <a:pPr lvl="1"/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With Alexa and Google’s Assistant</a:t>
            </a:r>
          </a:p>
          <a:p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Mark your favorite recipes </a:t>
            </a:r>
          </a:p>
          <a:p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View your recipe history</a:t>
            </a:r>
          </a:p>
          <a:p>
            <a:r>
              <a:rPr lang="en-US" sz="2600" dirty="0"/>
              <a:t>C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reate and save your own custom recipes</a:t>
            </a:r>
          </a:p>
          <a:p>
            <a:r>
              <a:rPr lang="en-US" sz="2000" dirty="0">
                <a:hlinkClick r:id="rId2"/>
              </a:rPr>
              <a:t>Amazon.com: COSORI Smart WiFi Air Fryer(100 Recipes), 13 Cooking Functions, Keep Warm &amp; Preheat &amp; Shake Remind, Works with Alexa &amp; Google Assistant, 5.8 QT, Black : Home &amp; Kitchen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71A196-9355-7337-58B9-CB39A66E7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212" y="1828800"/>
            <a:ext cx="2940711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9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2" y="205565"/>
            <a:ext cx="9751060" cy="838200"/>
          </a:xfrm>
        </p:spPr>
        <p:txBody>
          <a:bodyPr anchor="t">
            <a:normAutofit/>
          </a:bodyPr>
          <a:lstStyle/>
          <a:p>
            <a:r>
              <a:rPr lang="en-US" b="1" dirty="0"/>
              <a:t>GE Countertop Microwave Oven… $159.99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41412" y="1249311"/>
            <a:ext cx="9751060" cy="4572000"/>
          </a:xfrm>
        </p:spPr>
        <p:txBody>
          <a:bodyPr>
            <a:normAutofit/>
          </a:bodyPr>
          <a:lstStyle/>
          <a:p>
            <a:r>
              <a:rPr lang="en-US" sz="2600" dirty="0"/>
              <a:t>0.9 cubic feet / 900 watts</a:t>
            </a:r>
          </a:p>
          <a:p>
            <a:r>
              <a:rPr lang="en-US" sz="2600" dirty="0"/>
              <a:t>Works with Google Assistant and Alexa</a:t>
            </a:r>
          </a:p>
          <a:p>
            <a:r>
              <a:rPr lang="en-US" sz="2600" dirty="0"/>
              <a:t>Use your voice to operate your microwave from any room in the house </a:t>
            </a:r>
          </a:p>
          <a:p>
            <a:r>
              <a:rPr lang="en-US" sz="2600" dirty="0"/>
              <a:t>Scan-to-cook technology with manufacturer’s bar code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C06EE-A5CA-4D4F-8381-DA085A94F3D1}"/>
              </a:ext>
            </a:extLst>
          </p:cNvPr>
          <p:cNvSpPr txBox="1"/>
          <p:nvPr/>
        </p:nvSpPr>
        <p:spPr>
          <a:xfrm>
            <a:off x="836612" y="4397276"/>
            <a:ext cx="609245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Amazon.com: GE JES1097SMSS Countertop Microwave Oven | Complete with Scan-to-Cook Technology and Wifi-Connectivity | 0.9 Cubic Feet Capacity, 900 Watts | Smart Home &amp; Kitchen Essentials Cu Ft, Stainless Steel : Home &amp; Kitchen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473A6B-00D5-4E45-7C02-178910B60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412" y="3886200"/>
            <a:ext cx="4933950" cy="276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1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2" y="216198"/>
            <a:ext cx="9751060" cy="914400"/>
          </a:xfrm>
        </p:spPr>
        <p:txBody>
          <a:bodyPr anchor="t">
            <a:normAutofit/>
          </a:bodyPr>
          <a:lstStyle/>
          <a:p>
            <a:r>
              <a:rPr lang="en-US" b="1" dirty="0"/>
              <a:t>GE Profile™ 30” Electric Range - $1,598.00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41412" y="1313109"/>
            <a:ext cx="9751060" cy="5105400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Profile Connect Series– built-in Wi-Fi</a:t>
            </a:r>
          </a:p>
          <a:p>
            <a:r>
              <a:rPr lang="en-US" sz="2600" dirty="0"/>
              <a:t>Can control oven functions with the </a:t>
            </a:r>
            <a:br>
              <a:rPr lang="en-US" sz="2600" dirty="0"/>
            </a:br>
            <a:r>
              <a:rPr lang="en-US" sz="2600" dirty="0"/>
              <a:t>SmartHQ app on your smart device</a:t>
            </a:r>
          </a:p>
          <a:p>
            <a:r>
              <a:rPr lang="en-US" sz="2600" dirty="0"/>
              <a:t>No reheat air fry</a:t>
            </a:r>
          </a:p>
          <a:p>
            <a:r>
              <a:rPr lang="en-US" sz="2600" dirty="0"/>
              <a:t>Self-cleaning</a:t>
            </a:r>
          </a:p>
          <a:p>
            <a:r>
              <a:rPr lang="en-US" sz="2600" dirty="0"/>
              <a:t>Pre-heat your oven on the way home</a:t>
            </a:r>
          </a:p>
          <a:p>
            <a:r>
              <a:rPr lang="en-US" sz="2600" dirty="0"/>
              <a:t>Make sure you turned off your burners</a:t>
            </a:r>
          </a:p>
          <a:p>
            <a:r>
              <a:rPr lang="en-US" sz="2200" dirty="0">
                <a:hlinkClick r:id="rId2"/>
              </a:rPr>
              <a:t>GE Profile 5.3 cu. ft. Electric Range with Steam-Cleaning Convection Oven and Air Fry in Stainless Steel-PSS93YPFS - The Home Depot</a:t>
            </a:r>
            <a:endParaRPr lang="en-US" sz="2200" dirty="0"/>
          </a:p>
          <a:p>
            <a:r>
              <a:rPr lang="en-US" sz="2200" dirty="0">
                <a:hlinkClick r:id="rId3"/>
              </a:rPr>
              <a:t>https://www.youtube.com/watch?v=rzWHknDt-Ck</a:t>
            </a:r>
            <a:r>
              <a:rPr lang="en-US" sz="2200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D76757-1412-4C0A-9944-6AFA81FC0F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412" y="2438400"/>
            <a:ext cx="1825670" cy="14192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540B73-743C-43DD-9159-92682B53817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6817" y="1676400"/>
            <a:ext cx="291465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2" y="205565"/>
            <a:ext cx="9751060" cy="762000"/>
          </a:xfrm>
        </p:spPr>
        <p:txBody>
          <a:bodyPr anchor="t">
            <a:normAutofit/>
          </a:bodyPr>
          <a:lstStyle/>
          <a:p>
            <a:r>
              <a:rPr lang="en-US" b="1" dirty="0"/>
              <a:t>GE Profile™ 30” Gas Range - $3,058.00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41412" y="1323747"/>
            <a:ext cx="9751060" cy="5105400"/>
          </a:xfrm>
        </p:spPr>
        <p:txBody>
          <a:bodyPr>
            <a:normAutofit/>
          </a:bodyPr>
          <a:lstStyle/>
          <a:p>
            <a:r>
              <a:rPr lang="en-US" dirty="0"/>
              <a:t>Wi-Fi convention oven</a:t>
            </a:r>
          </a:p>
          <a:p>
            <a:r>
              <a:rPr lang="en-US" dirty="0"/>
              <a:t>No hub required</a:t>
            </a:r>
          </a:p>
          <a:p>
            <a:pPr>
              <a:spcAft>
                <a:spcPts val="600"/>
              </a:spcAft>
            </a:pPr>
            <a:r>
              <a:rPr lang="en-US" dirty="0"/>
              <a:t>Synchronize clocks and lights with</a:t>
            </a:r>
            <a:br>
              <a:rPr lang="en-US" dirty="0"/>
            </a:br>
            <a:r>
              <a:rPr lang="en-US" dirty="0"/>
              <a:t>Chef Connect</a:t>
            </a:r>
          </a:p>
          <a:p>
            <a:r>
              <a:rPr lang="en-US" dirty="0"/>
              <a:t>True convection with advanced air</a:t>
            </a:r>
          </a:p>
          <a:p>
            <a:r>
              <a:rPr lang="en-US" dirty="0"/>
              <a:t>Dual fuel - gas cooktop and electric oven with hidden bake</a:t>
            </a:r>
          </a:p>
          <a:p>
            <a:r>
              <a:rPr lang="en-US" dirty="0"/>
              <a:t>Precision temperature probe</a:t>
            </a:r>
          </a:p>
          <a:p>
            <a:r>
              <a:rPr lang="en-US" sz="2000" dirty="0">
                <a:hlinkClick r:id="rId2"/>
              </a:rPr>
              <a:t>GE Profile 5.7 cu. ft. Slide-In Dual Fuel Range with Self-Cleaning Convection Oven in Fingerprint Resistant Stainless Steel-P2S930YPFS - The Home Depot</a:t>
            </a:r>
            <a:endParaRPr lang="en-US" sz="2000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D76757-1412-4C0A-9944-6AFA81FC0F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538" y="2043445"/>
            <a:ext cx="1825670" cy="1419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F0FBF2-6E58-42AF-848A-F7F1EB3983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4619" y="1327291"/>
            <a:ext cx="2369665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0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2" y="216198"/>
            <a:ext cx="9751060" cy="812006"/>
          </a:xfrm>
        </p:spPr>
        <p:txBody>
          <a:bodyPr anchor="t">
            <a:normAutofit/>
          </a:bodyPr>
          <a:lstStyle/>
          <a:p>
            <a:r>
              <a:rPr lang="en-US" b="1" dirty="0"/>
              <a:t>GE Profile™ Refrigerator- $2,998.00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41412" y="1281212"/>
            <a:ext cx="9751060" cy="5105400"/>
          </a:xfrm>
        </p:spPr>
        <p:txBody>
          <a:bodyPr>
            <a:normAutofit/>
          </a:bodyPr>
          <a:lstStyle/>
          <a:p>
            <a:r>
              <a:rPr lang="en-US" sz="2600" dirty="0"/>
              <a:t>27.9 cubic feet – 4 doors</a:t>
            </a:r>
          </a:p>
          <a:p>
            <a:r>
              <a:rPr lang="en-US" sz="2600" dirty="0"/>
              <a:t>Door-in-door revolving door</a:t>
            </a:r>
          </a:p>
          <a:p>
            <a:r>
              <a:rPr lang="en-US" sz="2600" dirty="0"/>
              <a:t>Soft-close drawers</a:t>
            </a:r>
          </a:p>
          <a:p>
            <a:r>
              <a:rPr lang="en-US" sz="2600" dirty="0"/>
              <a:t>Entire back wall of LEDs illuminate </a:t>
            </a:r>
            <a:br>
              <a:rPr lang="en-US" sz="2600" dirty="0"/>
            </a:br>
            <a:r>
              <a:rPr lang="en-US" sz="2600" dirty="0"/>
              <a:t>your entire refrigerator with crisp, white light</a:t>
            </a:r>
          </a:p>
          <a:p>
            <a:r>
              <a:rPr lang="en-US" sz="2600" dirty="0"/>
              <a:t>Leave a door open? Your smart device will</a:t>
            </a:r>
            <a:br>
              <a:rPr lang="en-US" sz="2600" dirty="0"/>
            </a:br>
            <a:r>
              <a:rPr lang="en-US" sz="2600" dirty="0"/>
              <a:t>notify you</a:t>
            </a:r>
          </a:p>
          <a:p>
            <a:r>
              <a:rPr lang="en-US" sz="2000" dirty="0">
                <a:hlinkClick r:id="rId2"/>
              </a:rPr>
              <a:t>GE Profile 27.9 cu. ft. Smart 4-Door French Door Refrigerator with </a:t>
            </a:r>
            <a:br>
              <a:rPr lang="en-US" sz="2000" dirty="0">
                <a:hlinkClick r:id="rId2"/>
              </a:rPr>
            </a:br>
            <a:r>
              <a:rPr lang="en-US" sz="2000" dirty="0">
                <a:hlinkClick r:id="rId2"/>
              </a:rPr>
              <a:t>Door in Door in Fingerprint Resistant Stainless Steel-PVD28BYNFS</a:t>
            </a:r>
            <a:br>
              <a:rPr lang="en-US" sz="2000" dirty="0">
                <a:hlinkClick r:id="rId2"/>
              </a:rPr>
            </a:br>
            <a:r>
              <a:rPr lang="en-US" sz="2000" dirty="0">
                <a:hlinkClick r:id="rId2"/>
              </a:rPr>
              <a:t> - The Home Depot</a:t>
            </a:r>
            <a:endParaRPr lang="en-US" sz="31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B12476-DEFF-4DF1-BCF7-3EC4442F1B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9012" y="1224711"/>
            <a:ext cx="3185608" cy="2628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8BD607-6346-44C1-AEBB-82DADE6F24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683" y="1412358"/>
            <a:ext cx="911160" cy="17383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E8B992-EE25-4C63-9850-1BF245D6C26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135" y="3910112"/>
            <a:ext cx="2009411" cy="210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6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2" y="216198"/>
            <a:ext cx="9751060" cy="762000"/>
          </a:xfrm>
        </p:spPr>
        <p:txBody>
          <a:bodyPr anchor="t">
            <a:normAutofit/>
          </a:bodyPr>
          <a:lstStyle/>
          <a:p>
            <a:r>
              <a:rPr lang="en-US" b="1" dirty="0"/>
              <a:t>GE Profile™ Dishwasher - $1,394.00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41412" y="1313109"/>
            <a:ext cx="9751060" cy="5105400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24” top control - 3 racks – room for 16 place settings</a:t>
            </a:r>
          </a:p>
          <a:p>
            <a:r>
              <a:rPr lang="en-US" sz="2600" dirty="0"/>
              <a:t>Piranha hard food disposer - stainless steel blade rotates at 3,600 RPM</a:t>
            </a:r>
          </a:p>
          <a:p>
            <a:r>
              <a:rPr lang="en-US" sz="2600" dirty="0"/>
              <a:t>Steam and Sani - reduces 99.999% of bacteria</a:t>
            </a:r>
          </a:p>
          <a:p>
            <a:r>
              <a:rPr lang="en-US" sz="2600" dirty="0"/>
              <a:t>9 dBA - ultra-quiet </a:t>
            </a:r>
          </a:p>
          <a:p>
            <a:r>
              <a:rPr lang="en-US" sz="2600" dirty="0"/>
              <a:t>Wi-Fi connect </a:t>
            </a:r>
          </a:p>
          <a:p>
            <a:r>
              <a:rPr lang="en-US" sz="2600" dirty="0"/>
              <a:t>Monitor cycle status, check rinse aid levels and </a:t>
            </a:r>
            <a:br>
              <a:rPr lang="en-US" sz="2600" dirty="0"/>
            </a:br>
            <a:r>
              <a:rPr lang="en-US" sz="2600" dirty="0"/>
              <a:t>automatically reorder detergent using your </a:t>
            </a:r>
            <a:br>
              <a:rPr lang="en-US" sz="2600" dirty="0"/>
            </a:br>
            <a:r>
              <a:rPr lang="en-US" sz="2600" dirty="0"/>
              <a:t>mobile device</a:t>
            </a:r>
          </a:p>
          <a:p>
            <a:r>
              <a:rPr lang="en-US" sz="2000" dirty="0">
                <a:hlinkClick r:id="rId2"/>
              </a:rPr>
              <a:t>GE Profile 24 in. Stainless Steel Top Control Smart Built-In Tall Tub Dishwasher with 3rd Rack and Ultra Quiet 39 dBA-PDT785SYNFS - The Home Depot</a:t>
            </a:r>
            <a:endParaRPr lang="en-US" sz="2000" dirty="0"/>
          </a:p>
          <a:p>
            <a:endParaRPr lang="en-US" sz="3100" dirty="0"/>
          </a:p>
          <a:p>
            <a:endParaRPr lang="en-US" sz="3100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F2D8F9-77C7-47DB-9F6E-439CF8FF23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212" y="2341809"/>
            <a:ext cx="3179051" cy="304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32D4FD-37D7-4A8A-882E-FA9E5BE89F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412" y="667196"/>
            <a:ext cx="100286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6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2" y="216198"/>
            <a:ext cx="9751060" cy="838200"/>
          </a:xfrm>
        </p:spPr>
        <p:txBody>
          <a:bodyPr anchor="t">
            <a:normAutofit/>
          </a:bodyPr>
          <a:lstStyle/>
          <a:p>
            <a:r>
              <a:rPr lang="en-US" b="1" dirty="0"/>
              <a:t>GE Water Softener - $699.00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41412" y="1281210"/>
            <a:ext cx="9751060" cy="5105400"/>
          </a:xfrm>
        </p:spPr>
        <p:txBody>
          <a:bodyPr>
            <a:normAutofit/>
          </a:bodyPr>
          <a:lstStyle/>
          <a:p>
            <a:r>
              <a:rPr lang="en-US" sz="2600" dirty="0"/>
              <a:t>Use up to 50% less dishwasher detergent and enjoy cleaner dishes with fewer spots</a:t>
            </a:r>
          </a:p>
          <a:p>
            <a:r>
              <a:rPr lang="en-US" sz="2600" dirty="0"/>
              <a:t>Reduces scale and build up in water heaters</a:t>
            </a:r>
          </a:p>
          <a:p>
            <a:r>
              <a:rPr lang="en-US" sz="2600" dirty="0"/>
              <a:t>Use Wi-Fi to monitor water usage and flow rate</a:t>
            </a:r>
          </a:p>
          <a:p>
            <a:r>
              <a:rPr lang="en-US" sz="2600" dirty="0"/>
              <a:t>Receive a notification when salt levels are low</a:t>
            </a:r>
          </a:p>
          <a:p>
            <a:endParaRPr lang="en-US" sz="3100" dirty="0"/>
          </a:p>
          <a:p>
            <a:endParaRPr lang="en-US" dirty="0"/>
          </a:p>
          <a:p>
            <a:endParaRPr lang="en-US" sz="2000" dirty="0">
              <a:hlinkClick r:id="rId2"/>
            </a:endParaRPr>
          </a:p>
          <a:p>
            <a:r>
              <a:rPr lang="en-US" sz="2000" dirty="0">
                <a:hlinkClick r:id="rId2"/>
              </a:rPr>
              <a:t>GE GXSHC40N Water Softener, 40,000 Grain (Smart Home), Gray - - Amazon.com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62DABF-CFFA-41EA-8D76-9994BBDEDB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37812" y="1482866"/>
            <a:ext cx="1429838" cy="41100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581AA6-E082-43B1-8E2E-E89242CFC2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812" y="4064650"/>
            <a:ext cx="304800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4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2" y="174288"/>
            <a:ext cx="9751060" cy="922020"/>
          </a:xfrm>
        </p:spPr>
        <p:txBody>
          <a:bodyPr anchor="t">
            <a:noAutofit/>
          </a:bodyPr>
          <a:lstStyle/>
          <a:p>
            <a:r>
              <a:rPr lang="en-US" b="1" dirty="0"/>
              <a:t>Clean your kitchen – Wyze Robot Vacuum - $299.39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41412" y="1281210"/>
            <a:ext cx="9751060" cy="540250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Room mapping</a:t>
            </a:r>
          </a:p>
          <a:p>
            <a:r>
              <a:rPr lang="en-US" dirty="0"/>
              <a:t>Path planning</a:t>
            </a:r>
          </a:p>
          <a:p>
            <a:r>
              <a:rPr lang="en-US" dirty="0"/>
              <a:t>Sensor groups including Laser Distance Sensor </a:t>
            </a:r>
            <a:br>
              <a:rPr lang="en-US" dirty="0"/>
            </a:br>
            <a:r>
              <a:rPr lang="en-US" dirty="0"/>
              <a:t>(LIDAR)</a:t>
            </a:r>
          </a:p>
          <a:p>
            <a:r>
              <a:rPr lang="en-US" dirty="0"/>
              <a:t>Area selection, scheduling, and virtual walls in </a:t>
            </a:r>
            <a:br>
              <a:rPr lang="en-US" dirty="0"/>
            </a:br>
            <a:r>
              <a:rPr lang="en-US" dirty="0"/>
              <a:t>Wyze App</a:t>
            </a:r>
          </a:p>
          <a:p>
            <a:r>
              <a:rPr lang="en-US" sz="2600" dirty="0"/>
              <a:t>The LIDAR sensor is a spinning laser on top of the </a:t>
            </a:r>
            <a:br>
              <a:rPr lang="en-US" sz="2600" dirty="0"/>
            </a:br>
            <a:r>
              <a:rPr lang="en-US" sz="2600" dirty="0"/>
              <a:t>vacuum. Every second, it spins around 6 times and </a:t>
            </a:r>
            <a:br>
              <a:rPr lang="en-US" sz="2600" dirty="0"/>
            </a:br>
            <a:r>
              <a:rPr lang="en-US" sz="2600" dirty="0"/>
              <a:t>measures the distance to 2,016 different points in </a:t>
            </a:r>
            <a:br>
              <a:rPr lang="en-US" sz="2600" dirty="0"/>
            </a:br>
            <a:r>
              <a:rPr lang="en-US" sz="2600" dirty="0"/>
              <a:t>the room to build a map. You can see, edit, and save the map in the Wyze app.</a:t>
            </a:r>
          </a:p>
          <a:p>
            <a:r>
              <a:rPr lang="en-US" sz="2000" dirty="0">
                <a:hlinkClick r:id="rId2"/>
              </a:rPr>
              <a:t>Wyze Robot Vacuum | Affordable Robotic, Automatic Vacuum with LIDAR – Wyze Labs, Inc </a:t>
            </a:r>
            <a:r>
              <a:rPr lang="en-US" sz="2000" dirty="0">
                <a:hlinkClick r:id="rId3"/>
              </a:rPr>
              <a:t>-</a:t>
            </a:r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F8154D-9A7B-4D83-B7C9-87C73537D1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2412" y="1447800"/>
            <a:ext cx="2784898" cy="371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1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2" y="206187"/>
            <a:ext cx="9751060" cy="922020"/>
          </a:xfrm>
        </p:spPr>
        <p:txBody>
          <a:bodyPr anchor="t">
            <a:noAutofit/>
          </a:bodyPr>
          <a:lstStyle/>
          <a:p>
            <a:r>
              <a:rPr lang="en-US" b="1" dirty="0"/>
              <a:t>Meet the robot vacuums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8A5311-0374-4A57-B7A1-A21D61E369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8812" y="1273364"/>
            <a:ext cx="2138400" cy="26113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8CD4DD-68B1-4646-96B7-6CCA7D1823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5012" y="1174450"/>
            <a:ext cx="2356432" cy="27102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DE3C66-7F4D-43D2-8161-7D5BADC91E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153" y="4094799"/>
            <a:ext cx="4519612" cy="2640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13D09AD-C838-45FA-8024-E1B27A12CAA0}"/>
              </a:ext>
            </a:extLst>
          </p:cNvPr>
          <p:cNvSpPr txBox="1"/>
          <p:nvPr/>
        </p:nvSpPr>
        <p:spPr>
          <a:xfrm>
            <a:off x="912812" y="1981200"/>
            <a:ext cx="21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Lives in SoCal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A0CD0E-1A87-41F9-A131-49AF1889C51A}"/>
              </a:ext>
            </a:extLst>
          </p:cNvPr>
          <p:cNvSpPr txBox="1"/>
          <p:nvPr/>
        </p:nvSpPr>
        <p:spPr>
          <a:xfrm>
            <a:off x="9423907" y="1981199"/>
            <a:ext cx="21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Lives in </a:t>
            </a:r>
            <a:b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New Mexico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62105B-9D14-49DD-832D-D573623F9B7C}"/>
              </a:ext>
            </a:extLst>
          </p:cNvPr>
          <p:cNvSpPr txBox="1"/>
          <p:nvPr/>
        </p:nvSpPr>
        <p:spPr>
          <a:xfrm>
            <a:off x="4746765" y="4960809"/>
            <a:ext cx="21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Rosie lives in </a:t>
            </a:r>
            <a:b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Illinois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51C962-3318-4D86-B612-3EF08160FE5A}"/>
              </a:ext>
            </a:extLst>
          </p:cNvPr>
          <p:cNvSpPr txBox="1"/>
          <p:nvPr/>
        </p:nvSpPr>
        <p:spPr>
          <a:xfrm>
            <a:off x="9504282" y="4956293"/>
            <a:ext cx="21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Herman lives in Oklahoma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7122B6F-2847-4207-9783-B3CD34F269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5871" y="4094799"/>
            <a:ext cx="2094714" cy="261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0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2" y="216198"/>
            <a:ext cx="9751060" cy="762000"/>
          </a:xfrm>
        </p:spPr>
        <p:txBody>
          <a:bodyPr anchor="t">
            <a:normAutofit/>
          </a:bodyPr>
          <a:lstStyle/>
          <a:p>
            <a:r>
              <a:rPr lang="en-US" b="1" dirty="0"/>
              <a:t>GE Smart Washing Machine - $898.99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41412" y="1334375"/>
            <a:ext cx="9751060" cy="5105400"/>
          </a:xfrm>
        </p:spPr>
        <p:txBody>
          <a:bodyPr>
            <a:normAutofit/>
          </a:bodyPr>
          <a:lstStyle/>
          <a:p>
            <a:r>
              <a:rPr lang="en-US" sz="2600" dirty="0"/>
              <a:t>Meet Sudsy</a:t>
            </a:r>
          </a:p>
          <a:p>
            <a:r>
              <a:rPr lang="en-US" sz="2600" dirty="0"/>
              <a:t>Alexa &amp; Hey Google</a:t>
            </a:r>
          </a:p>
          <a:p>
            <a:r>
              <a:rPr lang="en-US" sz="2600" dirty="0" err="1"/>
              <a:t>SmartDispense</a:t>
            </a:r>
            <a:r>
              <a:rPr lang="en-US" sz="2600" dirty="0"/>
              <a:t> Technology</a:t>
            </a:r>
          </a:p>
          <a:p>
            <a:r>
              <a:rPr lang="en-US" sz="2600" dirty="0"/>
              <a:t>Start, stop and monitor</a:t>
            </a:r>
            <a:br>
              <a:rPr lang="en-US" sz="2600" dirty="0"/>
            </a:br>
            <a:r>
              <a:rPr lang="en-US" sz="2600" dirty="0"/>
              <a:t>your laundry from anywhere</a:t>
            </a:r>
          </a:p>
          <a:p>
            <a:endParaRPr lang="en-US" sz="2600" dirty="0"/>
          </a:p>
          <a:p>
            <a:r>
              <a:rPr lang="en-US" sz="2000" dirty="0">
                <a:hlinkClick r:id="rId2"/>
              </a:rPr>
              <a:t>GE 4.8 Cu Ft High-Efficiency Stackable Smart Front Load Washer w/</a:t>
            </a:r>
            <a:r>
              <a:rPr lang="en-US" sz="2000" dirty="0" err="1">
                <a:hlinkClick r:id="rId2"/>
              </a:rPr>
              <a:t>UltraFresh</a:t>
            </a:r>
            <a:r>
              <a:rPr lang="en-US" sz="2000" dirty="0">
                <a:hlinkClick r:id="rId2"/>
              </a:rPr>
              <a:t> Vent, </a:t>
            </a:r>
            <a:r>
              <a:rPr lang="en-US" sz="2000" dirty="0" err="1">
                <a:hlinkClick r:id="rId2"/>
              </a:rPr>
              <a:t>Microban</a:t>
            </a:r>
            <a:r>
              <a:rPr lang="en-US" sz="2000" dirty="0">
                <a:hlinkClick r:id="rId2"/>
              </a:rPr>
              <a:t> Antimicrobial &amp; </a:t>
            </a:r>
            <a:r>
              <a:rPr lang="en-US" sz="2000" dirty="0" err="1">
                <a:hlinkClick r:id="rId2"/>
              </a:rPr>
              <a:t>SmartDispense</a:t>
            </a:r>
            <a:r>
              <a:rPr lang="en-US" sz="2000" dirty="0">
                <a:hlinkClick r:id="rId2"/>
              </a:rPr>
              <a:t> Satin Nickel GFW650SPNSN - Best Buy</a:t>
            </a:r>
            <a:endParaRPr lang="en-US" sz="2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60A248-087C-4184-916E-6A819D8E84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412" y="2209800"/>
            <a:ext cx="2969260" cy="22900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FE55D7-00DE-4B3B-950F-D3120B0FF3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412" y="838200"/>
            <a:ext cx="1219200" cy="118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Reasons for Home Automation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Connecting the tech in your home to your Wi-Fi network and each other has many benefits</a:t>
            </a:r>
          </a:p>
          <a:p>
            <a:pPr lvl="1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Can control everything in real time</a:t>
            </a:r>
          </a:p>
          <a:p>
            <a:pPr lvl="1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Either through a voice-controlled hub, your smartphone, or tablet</a:t>
            </a:r>
          </a:p>
          <a:p>
            <a:pPr lvl="1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Makes your life easier, saves you time…..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Your home gets to know you and your family and automatically works based on what’s happening, without the need for your input.</a:t>
            </a:r>
          </a:p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4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2" y="216198"/>
            <a:ext cx="9751060" cy="762000"/>
          </a:xfrm>
        </p:spPr>
        <p:txBody>
          <a:bodyPr anchor="t">
            <a:normAutofit/>
          </a:bodyPr>
          <a:lstStyle/>
          <a:p>
            <a:r>
              <a:rPr lang="en-US" b="1" dirty="0"/>
              <a:t>GE Smart Electric Dryer - $899.99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41412" y="1291843"/>
            <a:ext cx="9751060" cy="5105400"/>
          </a:xfrm>
        </p:spPr>
        <p:txBody>
          <a:bodyPr>
            <a:normAutofit/>
          </a:bodyPr>
          <a:lstStyle/>
          <a:p>
            <a:r>
              <a:rPr lang="en-US" sz="2600" dirty="0"/>
              <a:t>Meet Bounce</a:t>
            </a:r>
          </a:p>
          <a:p>
            <a:r>
              <a:rPr lang="en-US" sz="2600" dirty="0"/>
              <a:t>Alexa &amp; Hey Google</a:t>
            </a:r>
          </a:p>
          <a:p>
            <a:r>
              <a:rPr lang="en-US" sz="2600" dirty="0"/>
              <a:t>Signals when clothes are correct dampness </a:t>
            </a:r>
            <a:br>
              <a:rPr lang="en-US" sz="2600" dirty="0"/>
            </a:br>
            <a:r>
              <a:rPr lang="en-US" sz="2600" dirty="0"/>
              <a:t>for ironing</a:t>
            </a:r>
          </a:p>
          <a:p>
            <a:r>
              <a:rPr lang="en-US" sz="2600" dirty="0"/>
              <a:t>Alert when something is stuck in vent</a:t>
            </a:r>
          </a:p>
          <a:p>
            <a:r>
              <a:rPr lang="en-US" sz="2600" dirty="0"/>
              <a:t>Wrinkle care – extends tumble without heat</a:t>
            </a:r>
          </a:p>
          <a:p>
            <a:endParaRPr lang="en-US" sz="2600" dirty="0"/>
          </a:p>
          <a:p>
            <a:r>
              <a:rPr lang="en-US" sz="2000" dirty="0">
                <a:hlinkClick r:id="rId2"/>
              </a:rPr>
              <a:t>GE Profile 7.4 cu. ft. Smart White Electric Dryer with Sanitize Cycle and Sensor Dry, ENERGY STAR PTD60EBSRWS - The Home Depot</a:t>
            </a:r>
            <a:endParaRPr lang="en-US" sz="20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38EF4D-E96C-40EF-AA9D-4175302169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3412" y="2895600"/>
            <a:ext cx="1219200" cy="11814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D9046D-CB9F-4364-B88E-1933E84209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3412" y="4038600"/>
            <a:ext cx="1129532" cy="10839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B64C1E-6F43-46AF-A20E-17EA1CD93CB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6612" y="304800"/>
            <a:ext cx="3214772" cy="248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2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2" y="205565"/>
            <a:ext cx="9751060" cy="762000"/>
          </a:xfrm>
        </p:spPr>
        <p:txBody>
          <a:bodyPr anchor="t">
            <a:normAutofit/>
          </a:bodyPr>
          <a:lstStyle/>
          <a:p>
            <a:r>
              <a:rPr lang="en-US" b="1" dirty="0"/>
              <a:t>Sudsy &amp; Bounce at Bill’s house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41412" y="1270577"/>
            <a:ext cx="9751060" cy="5105400"/>
          </a:xfrm>
        </p:spPr>
        <p:txBody>
          <a:bodyPr>
            <a:normAutofit/>
          </a:bodyPr>
          <a:lstStyle/>
          <a:p>
            <a:r>
              <a:rPr lang="en-US" sz="2600" dirty="0"/>
              <a:t>The happy duo live next to the kitchen</a:t>
            </a:r>
          </a:p>
          <a:p>
            <a:endParaRPr lang="en-US" sz="2600" dirty="0"/>
          </a:p>
          <a:p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E1B0AE-8AF8-4F8A-8259-A3BADF0360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812" y="2286000"/>
            <a:ext cx="4143653" cy="411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8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9E29AD-519A-4B04-19A4-212A8319A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412" y="304800"/>
            <a:ext cx="5229225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6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2" y="205565"/>
            <a:ext cx="9751060" cy="762000"/>
          </a:xfrm>
        </p:spPr>
        <p:txBody>
          <a:bodyPr anchor="t">
            <a:normAutofit fontScale="90000"/>
          </a:bodyPr>
          <a:lstStyle/>
          <a:p>
            <a:r>
              <a:rPr lang="en-US" b="1" dirty="0"/>
              <a:t>Masterbuilt Bluetooth Digital Electric Smoker with Broiler - $388.88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41412" y="1270577"/>
            <a:ext cx="9751060" cy="5105400"/>
          </a:xfrm>
        </p:spPr>
        <p:txBody>
          <a:bodyPr>
            <a:normAutofit/>
          </a:bodyPr>
          <a:lstStyle/>
          <a:p>
            <a:r>
              <a:rPr lang="en-US" sz="2600" dirty="0"/>
              <a:t>Bluetooth Smart technology allows you to </a:t>
            </a:r>
          </a:p>
          <a:p>
            <a:r>
              <a:rPr lang="en-US" sz="2600" dirty="0"/>
              <a:t>Control temperature Lighting</a:t>
            </a:r>
          </a:p>
          <a:p>
            <a:r>
              <a:rPr lang="en-US" sz="2600" dirty="0"/>
              <a:t>Monitor meat temperature</a:t>
            </a:r>
          </a:p>
          <a:p>
            <a:r>
              <a:rPr lang="en-US" sz="2600" dirty="0"/>
              <a:t>Power smoker on or off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r>
              <a:rPr lang="en-US" sz="2000" dirty="0">
                <a:hlinkClick r:id="rId2"/>
              </a:rPr>
              <a:t>Amazon.com : Masterbuilt MB20073519 Bluetooth Digital Electric Smoker with Broiler, 30 inch, Black : Patio, Lawn &amp; Garden</a:t>
            </a:r>
            <a:endParaRPr lang="en-US" sz="2000" dirty="0"/>
          </a:p>
          <a:p>
            <a:endParaRPr lang="en-US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F61FCB-93B0-41D9-9412-BC1292E804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212" y="2209800"/>
            <a:ext cx="2480376" cy="266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7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2" y="228600"/>
            <a:ext cx="9751060" cy="914400"/>
          </a:xfrm>
        </p:spPr>
        <p:txBody>
          <a:bodyPr anchor="t">
            <a:normAutofit fontScale="90000"/>
          </a:bodyPr>
          <a:lstStyle/>
          <a:p>
            <a:r>
              <a:rPr lang="en-US" sz="4000" dirty="0"/>
              <a:t>Take your kitchen outside – Traeger Wood Pellet Grill </a:t>
            </a:r>
            <a:r>
              <a:rPr lang="en-US" dirty="0"/>
              <a:t>- $1599.95</a:t>
            </a:r>
            <a:endParaRPr lang="en-US" b="1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AC5EDE57-F4E2-4037-8B68-B1ED1DD902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0212" y="1600200"/>
            <a:ext cx="4847053" cy="4572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2A2C12-4E4E-4A38-B49C-2CDB8D492A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12" y="2025279"/>
            <a:ext cx="6424188" cy="34004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45DBF2-39F5-4A35-B0CA-0E2CC4706B63}"/>
              </a:ext>
            </a:extLst>
          </p:cNvPr>
          <p:cNvSpPr txBox="1"/>
          <p:nvPr/>
        </p:nvSpPr>
        <p:spPr>
          <a:xfrm>
            <a:off x="1674812" y="5715000"/>
            <a:ext cx="3124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Mr. Smokey</a:t>
            </a:r>
          </a:p>
        </p:txBody>
      </p:sp>
    </p:spTree>
    <p:extLst>
      <p:ext uri="{BB962C8B-B14F-4D97-AF65-F5344CB8AC3E}">
        <p14:creationId xmlns:p14="http://schemas.microsoft.com/office/powerpoint/2010/main" val="129803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2" y="216198"/>
            <a:ext cx="9751060" cy="762000"/>
          </a:xfrm>
        </p:spPr>
        <p:txBody>
          <a:bodyPr anchor="t">
            <a:normAutofit/>
          </a:bodyPr>
          <a:lstStyle/>
          <a:p>
            <a:r>
              <a:rPr lang="en-US" b="1" dirty="0"/>
              <a:t>Standalone Wi-Fi appliances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41412" y="1291843"/>
            <a:ext cx="9751060" cy="5105400"/>
          </a:xfrm>
        </p:spPr>
        <p:txBody>
          <a:bodyPr>
            <a:normAutofit/>
          </a:bodyPr>
          <a:lstStyle/>
          <a:p>
            <a:r>
              <a:rPr lang="en-US" sz="2600" dirty="0"/>
              <a:t>Selecting devices by different manufacturers might require</a:t>
            </a:r>
            <a:br>
              <a:rPr lang="en-US" sz="2600" dirty="0"/>
            </a:br>
            <a:r>
              <a:rPr lang="en-US" sz="2600" dirty="0"/>
              <a:t>multiple apps to control everything.</a:t>
            </a:r>
          </a:p>
          <a:p>
            <a:r>
              <a:rPr lang="en-US" sz="2600" dirty="0"/>
              <a:t>Unfortunately, the standards for many devices do not work together. </a:t>
            </a:r>
          </a:p>
          <a:p>
            <a:r>
              <a:rPr lang="en-US" sz="2600" dirty="0"/>
              <a:t>Networks created with many different devices leaves you </a:t>
            </a:r>
            <a:br>
              <a:rPr lang="en-US" sz="2600" dirty="0"/>
            </a:br>
            <a:r>
              <a:rPr lang="en-US" sz="2600" dirty="0"/>
              <a:t>with many vulnerabilities that can possibly bring your system </a:t>
            </a:r>
            <a:br>
              <a:rPr lang="en-US" sz="2600" dirty="0"/>
            </a:br>
            <a:r>
              <a:rPr lang="en-US" sz="2600" dirty="0"/>
              <a:t>down. </a:t>
            </a:r>
          </a:p>
          <a:p>
            <a:endParaRPr lang="en-US" sz="2000" dirty="0"/>
          </a:p>
          <a:p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4681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2" y="216198"/>
            <a:ext cx="9751060" cy="762000"/>
          </a:xfrm>
        </p:spPr>
        <p:txBody>
          <a:bodyPr anchor="t">
            <a:normAutofit/>
          </a:bodyPr>
          <a:lstStyle/>
          <a:p>
            <a:r>
              <a:rPr lang="en-US" b="1" dirty="0"/>
              <a:t>Routers are the key to your security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41412" y="1291843"/>
            <a:ext cx="9751060" cy="5105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600" dirty="0">
                <a:latin typeface="Segoe UI" panose="020B0502040204020203" pitchFamily="34" charset="0"/>
                <a:cs typeface="Segoe UI" panose="020B0502040204020203" pitchFamily="34" charset="0"/>
              </a:rPr>
              <a:t>Most Internet of Things (IoT) devices connect to the Internet through ‘Wi-Fi’ or ‘wired ethernet’ connection via a router</a:t>
            </a:r>
          </a:p>
          <a:p>
            <a:pPr>
              <a:lnSpc>
                <a:spcPct val="100000"/>
              </a:lnSpc>
            </a:pPr>
            <a:r>
              <a:rPr lang="en-US" sz="2600" dirty="0">
                <a:latin typeface="Segoe UI" panose="020B0502040204020203" pitchFamily="34" charset="0"/>
                <a:cs typeface="Segoe UI" panose="020B0502040204020203" pitchFamily="34" charset="0"/>
              </a:rPr>
              <a:t>Routers have ‘built-in firewalls’ to minimize intrusion</a:t>
            </a:r>
          </a:p>
          <a:p>
            <a:pPr>
              <a:lnSpc>
                <a:spcPct val="100000"/>
              </a:lnSpc>
            </a:pPr>
            <a:r>
              <a:rPr lang="en-US" sz="2600" dirty="0">
                <a:latin typeface="Segoe UI" panose="020B0502040204020203" pitchFamily="34" charset="0"/>
                <a:cs typeface="Segoe UI" panose="020B0502040204020203" pitchFamily="34" charset="0"/>
              </a:rPr>
              <a:t>Rename your router</a:t>
            </a:r>
          </a:p>
          <a:p>
            <a:r>
              <a:rPr lang="en-US" sz="2600" dirty="0">
                <a:latin typeface="Segoe UI" panose="020B0502040204020203" pitchFamily="34" charset="0"/>
                <a:cs typeface="Segoe UI" panose="020B0502040204020203" pitchFamily="34" charset="0"/>
              </a:rPr>
              <a:t>Change default username and password</a:t>
            </a:r>
          </a:p>
          <a:p>
            <a:r>
              <a:rPr lang="en-US" sz="2600" dirty="0">
                <a:latin typeface="Segoe UI" panose="020B0502040204020203" pitchFamily="34" charset="0"/>
                <a:cs typeface="Segoe UI" panose="020B0502040204020203" pitchFamily="34" charset="0"/>
              </a:rPr>
              <a:t>Use a strong, unique password or passphrase</a:t>
            </a:r>
          </a:p>
          <a:p>
            <a:r>
              <a:rPr lang="en-US" sz="2600" dirty="0">
                <a:latin typeface="Segoe UI" panose="020B0502040204020203" pitchFamily="34" charset="0"/>
                <a:cs typeface="Segoe UI" panose="020B0502040204020203" pitchFamily="34" charset="0"/>
              </a:rPr>
              <a:t>Use strong encryption for Wi-Fi – at least WPA2</a:t>
            </a:r>
          </a:p>
          <a:p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067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2" y="216198"/>
            <a:ext cx="9751060" cy="762000"/>
          </a:xfrm>
        </p:spPr>
        <p:txBody>
          <a:bodyPr anchor="t">
            <a:normAutofit/>
          </a:bodyPr>
          <a:lstStyle/>
          <a:p>
            <a:r>
              <a:rPr lang="en-US" b="1" dirty="0"/>
              <a:t>Routers are the key to your security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41412" y="1291843"/>
            <a:ext cx="9751060" cy="5105400"/>
          </a:xfrm>
        </p:spPr>
        <p:txBody>
          <a:bodyPr>
            <a:normAutofit/>
          </a:bodyPr>
          <a:lstStyle/>
          <a:p>
            <a:r>
              <a:rPr lang="en-US" sz="2600" dirty="0"/>
              <a:t>Keep your network router software / firmware up to date</a:t>
            </a:r>
          </a:p>
          <a:p>
            <a:r>
              <a:rPr lang="en-US" sz="2600" dirty="0"/>
              <a:t>Reboot it regularly</a:t>
            </a:r>
          </a:p>
          <a:p>
            <a:r>
              <a:rPr lang="en-US" sz="2600" dirty="0"/>
              <a:t>Use a separate Wi-Fi network for your devices</a:t>
            </a:r>
          </a:p>
          <a:p>
            <a:r>
              <a:rPr lang="en-US" sz="2600" dirty="0"/>
              <a:t>Set up and use a guest network if your Wi-Fi router supports it</a:t>
            </a:r>
          </a:p>
          <a:p>
            <a:endParaRPr lang="en-US" sz="2000" dirty="0"/>
          </a:p>
          <a:p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3769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2" y="216198"/>
            <a:ext cx="9751060" cy="762000"/>
          </a:xfrm>
        </p:spPr>
        <p:txBody>
          <a:bodyPr anchor="t">
            <a:normAutofit/>
          </a:bodyPr>
          <a:lstStyle/>
          <a:p>
            <a:r>
              <a:rPr lang="en-US" b="1" dirty="0"/>
              <a:t>Security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41412" y="1291843"/>
            <a:ext cx="9751060" cy="5105400"/>
          </a:xfrm>
        </p:spPr>
        <p:txBody>
          <a:bodyPr>
            <a:normAutofit/>
          </a:bodyPr>
          <a:lstStyle/>
          <a:p>
            <a:r>
              <a:rPr lang="en-US" sz="2600" dirty="0"/>
              <a:t>Read and understand privacy policies</a:t>
            </a:r>
          </a:p>
          <a:p>
            <a:r>
              <a:rPr lang="en-US" sz="2600" dirty="0"/>
              <a:t>Change default privacy and security settings, as necessary</a:t>
            </a:r>
          </a:p>
          <a:p>
            <a:r>
              <a:rPr lang="en-US" sz="2600" dirty="0"/>
              <a:t>Turn on two-factor authentication for your device accounts</a:t>
            </a:r>
          </a:p>
          <a:p>
            <a:r>
              <a:rPr lang="en-US" sz="2600" dirty="0"/>
              <a:t>Worried about Alexa and your Google Assistant listening to you?</a:t>
            </a:r>
          </a:p>
          <a:p>
            <a:r>
              <a:rPr lang="en-US" sz="2600" dirty="0"/>
              <a:t>Turn them off</a:t>
            </a:r>
          </a:p>
          <a:p>
            <a:endParaRPr lang="en-US" sz="2000" dirty="0"/>
          </a:p>
          <a:p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3281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2" y="216198"/>
            <a:ext cx="9751060" cy="762000"/>
          </a:xfrm>
        </p:spPr>
        <p:txBody>
          <a:bodyPr anchor="t">
            <a:normAutofit/>
          </a:bodyPr>
          <a:lstStyle/>
          <a:p>
            <a:r>
              <a:rPr lang="en-US" b="1" dirty="0"/>
              <a:t>Graphics from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41412" y="1291843"/>
            <a:ext cx="9751060" cy="5105400"/>
          </a:xfrm>
        </p:spPr>
        <p:txBody>
          <a:bodyPr>
            <a:normAutofit/>
          </a:bodyPr>
          <a:lstStyle/>
          <a:p>
            <a:r>
              <a:rPr lang="en-US" sz="2600" dirty="0"/>
              <a:t>Amazon</a:t>
            </a:r>
          </a:p>
          <a:p>
            <a:r>
              <a:rPr lang="en-US" sz="2600" dirty="0"/>
              <a:t>Home Depot</a:t>
            </a:r>
          </a:p>
          <a:p>
            <a:r>
              <a:rPr lang="en-US" sz="2600" dirty="0" err="1"/>
              <a:t>Spinn</a:t>
            </a:r>
            <a:endParaRPr lang="en-US" sz="2600" dirty="0"/>
          </a:p>
          <a:p>
            <a:r>
              <a:rPr lang="en-US" sz="2600" dirty="0"/>
              <a:t>Wyze</a:t>
            </a:r>
          </a:p>
          <a:p>
            <a:r>
              <a:rPr lang="en-US" sz="2600" dirty="0">
                <a:hlinkClick r:id="rId2"/>
              </a:rPr>
              <a:t>https://www.housebeautiful.com/shopping/home-gadgets/g22826031/smart-kitchen-appliances/</a:t>
            </a:r>
            <a:endParaRPr lang="en-US" sz="2600" dirty="0"/>
          </a:p>
          <a:p>
            <a:r>
              <a:rPr lang="en-US" sz="2600" dirty="0"/>
              <a:t>The Joy of Tech cartoons </a:t>
            </a:r>
          </a:p>
          <a:p>
            <a:endParaRPr lang="en-US" sz="2000" dirty="0"/>
          </a:p>
          <a:p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9117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Start with a Plan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What do you want to accomplish for your kitchen?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Smart lights</a:t>
            </a:r>
          </a:p>
          <a:p>
            <a:r>
              <a:rPr lang="en-US" dirty="0"/>
              <a:t>Smart appliances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Smart Gadgets</a:t>
            </a:r>
          </a:p>
          <a:p>
            <a:r>
              <a:rPr lang="en-US" dirty="0"/>
              <a:t>And much more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What is your plan?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What is your budget?</a:t>
            </a: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85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Start with a Plan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How much do you want to spend now?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In six months?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 year?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Rolling out your smart kitchen in stages helps spread out the cost</a:t>
            </a: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3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Amazon Echo vs. Google: Which smart speaker is best?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8883" y="1219200"/>
            <a:ext cx="9751060" cy="5486400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Google Assistant is more conversational</a:t>
            </a:r>
          </a:p>
          <a:p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Often remembers what you were talking about or lets you carry ideas throughout a conversation</a:t>
            </a:r>
          </a:p>
          <a:p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Alexa tends to be a stickler for wording and a particular sequence of words</a:t>
            </a:r>
          </a:p>
          <a:p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Alexa leans heavily on Wikipedia for general knowledge questions</a:t>
            </a:r>
          </a:p>
          <a:p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Google’s search is more comprehensive</a:t>
            </a:r>
          </a:p>
          <a:p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Alexa beats Google in shopping-related questions – she really wants to help you buy things from Amazon</a:t>
            </a: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38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Amazon Echo vs. Google: Which smart speaker is best?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8883" y="1219200"/>
            <a:ext cx="9751060" cy="5486400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Both Assistants let you combine your devices into rooms</a:t>
            </a:r>
          </a:p>
          <a:p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You can say things like “turn on the kitchen lights.”</a:t>
            </a:r>
          </a:p>
          <a:p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Both support </a:t>
            </a:r>
            <a:r>
              <a:rPr lang="en-US" sz="2600" dirty="0"/>
              <a:t>r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outines/skills which let you combine multiple actions into one command</a:t>
            </a:r>
          </a:p>
          <a:p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Google Home has one big content advantage, it integrates with YouTube</a:t>
            </a: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60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Cooking with Google Assistant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8883" y="1219200"/>
            <a:ext cx="9751060" cy="5486400"/>
          </a:xfrm>
        </p:spPr>
        <p:txBody>
          <a:bodyPr>
            <a:normAutofit/>
          </a:bodyPr>
          <a:lstStyle/>
          <a:p>
            <a:r>
              <a:rPr lang="en-US" sz="2600" dirty="0"/>
              <a:t>Choose your recipe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“Hey Google, prepare the ingredients” 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Assistant will start to read the ingredients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“Hey Google, next ingredients” to get more ingredients</a:t>
            </a:r>
          </a:p>
          <a:p>
            <a:r>
              <a:rPr lang="en-US" dirty="0"/>
              <a:t>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eads the instructions in individual steps or in clusters of three 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Can ask your Assistant to repeat steps, set a timer, convert teaspoons to tablespoons…..</a:t>
            </a:r>
          </a:p>
        </p:txBody>
      </p:sp>
    </p:spTree>
    <p:extLst>
      <p:ext uri="{BB962C8B-B14F-4D97-AF65-F5344CB8AC3E}">
        <p14:creationId xmlns:p14="http://schemas.microsoft.com/office/powerpoint/2010/main" val="198911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oking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sh food presentation (widescreen).potx" id="{63DD3034-9CB5-4B6F-BCA0-530A5E267AB2}" vid="{9783A5E3-1DF2-4F3C-8902-0C2EB8A188D6}"/>
    </a:ext>
  </a:extLst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700CCB-20BA-4760-AB9F-AC3B63ED32E0}">
  <ds:schemaRefs>
    <ds:schemaRef ds:uri="http://schemas.openxmlformats.org/package/2006/metadata/core-properties"/>
    <ds:schemaRef ds:uri="a4f35948-e619-41b3-aa29-22878b09cfd2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40262f94-9f35-4ac3-9a90-690165a166b7"/>
  </ds:schemaRefs>
</ds:datastoreItem>
</file>

<file path=customXml/itemProps3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Fresh food presentation (widescreen)</Template>
  <TotalTime>12860</TotalTime>
  <Words>2909</Words>
  <Application>Microsoft Office PowerPoint</Application>
  <PresentationFormat>Custom</PresentationFormat>
  <Paragraphs>349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Constantia</vt:lpstr>
      <vt:lpstr>Garamond</vt:lpstr>
      <vt:lpstr>Gotham SSm A</vt:lpstr>
      <vt:lpstr>Roboto</vt:lpstr>
      <vt:lpstr>Segoe UI</vt:lpstr>
      <vt:lpstr>Cooking 16x9</vt:lpstr>
      <vt:lpstr>What’s cooking?  Home Automation  in your Kitchen</vt:lpstr>
      <vt:lpstr>PowerPoint Presentation</vt:lpstr>
      <vt:lpstr>Smart home devices – 2015 - 2025</vt:lpstr>
      <vt:lpstr>Reasons for Home Automation</vt:lpstr>
      <vt:lpstr>Start with a Plan</vt:lpstr>
      <vt:lpstr>Start with a Plan</vt:lpstr>
      <vt:lpstr>Amazon Echo vs. Google: Which smart speaker is best?</vt:lpstr>
      <vt:lpstr>Amazon Echo vs. Google: Which smart speaker is best?</vt:lpstr>
      <vt:lpstr>Cooking with Google Assistant</vt:lpstr>
      <vt:lpstr>Cooking with Google Assistant</vt:lpstr>
      <vt:lpstr>Cooking with Google Assistant</vt:lpstr>
      <vt:lpstr>Cooking with Alexa.Cooking interface</vt:lpstr>
      <vt:lpstr>Cooking with Alexa</vt:lpstr>
      <vt:lpstr>Cooking with Alexa and the Food Network</vt:lpstr>
      <vt:lpstr>Let’s start with smart bulbs</vt:lpstr>
      <vt:lpstr>Smart Bulbs</vt:lpstr>
      <vt:lpstr>Smart Plug Outlet Extender - $16.99</vt:lpstr>
      <vt:lpstr>2.4GHz WiFi Smart Plug - $19.99/2 pack</vt:lpstr>
      <vt:lpstr>Smarter Smart iCoffee Brew Coffee Maker - $144.89</vt:lpstr>
      <vt:lpstr>Spinn Smart Wi-Fi Coffee Maker - $799.99</vt:lpstr>
      <vt:lpstr>Smart Korex Electric Kettle - $85.99</vt:lpstr>
      <vt:lpstr>Ember Temperature Control Smart Mug - $129.95</vt:lpstr>
      <vt:lpstr>Intelligent Cocktail Creation- $369.99</vt:lpstr>
      <vt:lpstr>Umbra Otto Automatic Soap Dispenser - $39.99</vt:lpstr>
      <vt:lpstr>Uutensil Stirr Automatic Pan Stirrer - $41.50</vt:lpstr>
      <vt:lpstr>Out of Milk Grocery Shopping List App</vt:lpstr>
      <vt:lpstr>Instant Pot Smart Wi-fi 6 Quart … $149.99</vt:lpstr>
      <vt:lpstr>Revolution InstaGLO™ R180 Toaster - $349.95</vt:lpstr>
      <vt:lpstr>Yummly Smart Thermometer - $79.99</vt:lpstr>
      <vt:lpstr>COSORI Smart Wi-Fi Air Fryer - $139.99</vt:lpstr>
      <vt:lpstr>GE Countertop Microwave Oven… $159.99</vt:lpstr>
      <vt:lpstr>GE Profile™ 30” Electric Range - $1,598.00</vt:lpstr>
      <vt:lpstr>GE Profile™ 30” Gas Range - $3,058.00</vt:lpstr>
      <vt:lpstr>GE Profile™ Refrigerator- $2,998.00</vt:lpstr>
      <vt:lpstr>GE Profile™ Dishwasher - $1,394.00</vt:lpstr>
      <vt:lpstr>GE Water Softener - $699.00</vt:lpstr>
      <vt:lpstr>Clean your kitchen – Wyze Robot Vacuum - $299.39</vt:lpstr>
      <vt:lpstr>Meet the robot vacuums </vt:lpstr>
      <vt:lpstr>GE Smart Washing Machine - $898.99</vt:lpstr>
      <vt:lpstr>GE Smart Electric Dryer - $899.99</vt:lpstr>
      <vt:lpstr>Sudsy &amp; Bounce at Bill’s house</vt:lpstr>
      <vt:lpstr>PowerPoint Presentation</vt:lpstr>
      <vt:lpstr>Masterbuilt Bluetooth Digital Electric Smoker with Broiler - $388.88</vt:lpstr>
      <vt:lpstr>Take your kitchen outside – Traeger Wood Pellet Grill - $1599.95</vt:lpstr>
      <vt:lpstr>Standalone Wi-Fi appliances</vt:lpstr>
      <vt:lpstr>Routers are the key to your security</vt:lpstr>
      <vt:lpstr>Routers are the key to your security</vt:lpstr>
      <vt:lpstr>Security</vt:lpstr>
      <vt:lpstr>Graphics from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Automation  in your Kitchen</dc:title>
  <dc:creator>Judy Taylour</dc:creator>
  <cp:lastModifiedBy>M Knickman</cp:lastModifiedBy>
  <cp:revision>125</cp:revision>
  <dcterms:created xsi:type="dcterms:W3CDTF">2021-10-12T18:42:42Z</dcterms:created>
  <dcterms:modified xsi:type="dcterms:W3CDTF">2023-09-14T07:10:11Z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